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8" r:id="rId6"/>
    <p:sldId id="260" r:id="rId7"/>
    <p:sldId id="261" r:id="rId8"/>
    <p:sldId id="263" r:id="rId9"/>
    <p:sldId id="270" r:id="rId10"/>
    <p:sldId id="264" r:id="rId11"/>
    <p:sldId id="265" r:id="rId12"/>
    <p:sldId id="266" r:id="rId13"/>
    <p:sldId id="267" r:id="rId14"/>
    <p:sldId id="262" r:id="rId15"/>
    <p:sldId id="269"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Lato" panose="020F0502020204030203" pitchFamily="34" charset="0"/>
      <p:regular r:id="rId21"/>
      <p:bold r:id="rId22"/>
      <p:italic r:id="rId23"/>
      <p:boldItalic r:id="rId24"/>
    </p:embeddedFont>
    <p:embeddedFont>
      <p:font typeface="Lato Bold" panose="020F0502020204030203" charset="0"/>
      <p:regular r:id="rId25"/>
    </p:embeddedFont>
    <p:embeddedFont>
      <p:font typeface="Libre Baskerville Italics"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0" autoAdjust="0"/>
    <p:restoredTop sz="94622" autoAdjust="0"/>
  </p:normalViewPr>
  <p:slideViewPr>
    <p:cSldViewPr>
      <p:cViewPr varScale="1">
        <p:scale>
          <a:sx n="62" d="100"/>
          <a:sy n="62" d="100"/>
        </p:scale>
        <p:origin x="77" y="12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2" Type="http://schemas.openxmlformats.org/officeDocument/2006/relationships/hyperlink" Target="https://www.kaggle.com/datasets/willianoliveiragibin/fatalities-in-the-israeli-palestinian"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CA"/>
          </a:p>
        </p:txBody>
      </p:sp>
      <p:grpSp>
        <p:nvGrpSpPr>
          <p:cNvPr id="3" name="Group 3"/>
          <p:cNvGrpSpPr/>
          <p:nvPr/>
        </p:nvGrpSpPr>
        <p:grpSpPr>
          <a:xfrm>
            <a:off x="773579" y="665829"/>
            <a:ext cx="16485721" cy="8818867"/>
            <a:chOff x="0" y="0"/>
            <a:chExt cx="54334112" cy="29065474"/>
          </a:xfrm>
        </p:grpSpPr>
        <p:sp>
          <p:nvSpPr>
            <p:cNvPr id="4" name="Freeform 4"/>
            <p:cNvSpPr/>
            <p:nvPr/>
          </p:nvSpPr>
          <p:spPr>
            <a:xfrm>
              <a:off x="0" y="0"/>
              <a:ext cx="54334110" cy="29065475"/>
            </a:xfrm>
            <a:custGeom>
              <a:avLst/>
              <a:gdLst/>
              <a:ahLst/>
              <a:cxnLst/>
              <a:rect l="l" t="t" r="r" b="b"/>
              <a:pathLst>
                <a:path w="54334110" h="29065475">
                  <a:moveTo>
                    <a:pt x="0" y="0"/>
                  </a:moveTo>
                  <a:lnTo>
                    <a:pt x="54334110" y="0"/>
                  </a:lnTo>
                  <a:lnTo>
                    <a:pt x="54334110" y="29065475"/>
                  </a:lnTo>
                  <a:lnTo>
                    <a:pt x="0" y="29065475"/>
                  </a:lnTo>
                  <a:close/>
                </a:path>
              </a:pathLst>
            </a:custGeom>
            <a:solidFill>
              <a:srgbClr val="DABEB0">
                <a:alpha val="63922"/>
              </a:srgbClr>
            </a:solidFill>
          </p:spPr>
          <p:txBody>
            <a:bodyPr/>
            <a:lstStyle/>
            <a:p>
              <a:endParaRPr lang="en-CA" dirty="0"/>
            </a:p>
          </p:txBody>
        </p:sp>
      </p:grpSp>
      <p:sp>
        <p:nvSpPr>
          <p:cNvPr id="5" name="Freeform 5"/>
          <p:cNvSpPr/>
          <p:nvPr/>
        </p:nvSpPr>
        <p:spPr>
          <a:xfrm>
            <a:off x="900017" y="891246"/>
            <a:ext cx="713307" cy="713307"/>
          </a:xfrm>
          <a:custGeom>
            <a:avLst/>
            <a:gdLst/>
            <a:ahLst/>
            <a:cxnLst/>
            <a:rect l="l" t="t" r="r" b="b"/>
            <a:pathLst>
              <a:path w="713307" h="713307">
                <a:moveTo>
                  <a:pt x="0" y="0"/>
                </a:moveTo>
                <a:lnTo>
                  <a:pt x="713307" y="0"/>
                </a:lnTo>
                <a:lnTo>
                  <a:pt x="713307" y="713307"/>
                </a:lnTo>
                <a:lnTo>
                  <a:pt x="0" y="713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6" name="Freeform 6"/>
          <p:cNvSpPr/>
          <p:nvPr/>
        </p:nvSpPr>
        <p:spPr>
          <a:xfrm rot="-10800000">
            <a:off x="16665151" y="8671008"/>
            <a:ext cx="713307" cy="713307"/>
          </a:xfrm>
          <a:custGeom>
            <a:avLst/>
            <a:gdLst/>
            <a:ahLst/>
            <a:cxnLst/>
            <a:rect l="l" t="t" r="r" b="b"/>
            <a:pathLst>
              <a:path w="713307" h="713307">
                <a:moveTo>
                  <a:pt x="0" y="0"/>
                </a:moveTo>
                <a:lnTo>
                  <a:pt x="713307" y="0"/>
                </a:lnTo>
                <a:lnTo>
                  <a:pt x="713307" y="713307"/>
                </a:lnTo>
                <a:lnTo>
                  <a:pt x="0" y="713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grpSp>
        <p:nvGrpSpPr>
          <p:cNvPr id="7" name="Group 7"/>
          <p:cNvGrpSpPr/>
          <p:nvPr/>
        </p:nvGrpSpPr>
        <p:grpSpPr>
          <a:xfrm>
            <a:off x="7164609" y="4012953"/>
            <a:ext cx="4114181" cy="59985"/>
            <a:chOff x="0" y="0"/>
            <a:chExt cx="6350000" cy="92583"/>
          </a:xfrm>
        </p:grpSpPr>
        <p:sp>
          <p:nvSpPr>
            <p:cNvPr id="8" name="Freeform 8"/>
            <p:cNvSpPr/>
            <p:nvPr/>
          </p:nvSpPr>
          <p:spPr>
            <a:xfrm>
              <a:off x="0" y="0"/>
              <a:ext cx="6350000" cy="92583"/>
            </a:xfrm>
            <a:custGeom>
              <a:avLst/>
              <a:gdLst/>
              <a:ahLst/>
              <a:cxnLst/>
              <a:rect l="l" t="t" r="r" b="b"/>
              <a:pathLst>
                <a:path w="6350000" h="92583">
                  <a:moveTo>
                    <a:pt x="0" y="0"/>
                  </a:moveTo>
                  <a:lnTo>
                    <a:pt x="6350000" y="0"/>
                  </a:lnTo>
                  <a:lnTo>
                    <a:pt x="6350000" y="92583"/>
                  </a:lnTo>
                  <a:lnTo>
                    <a:pt x="0" y="92583"/>
                  </a:lnTo>
                  <a:close/>
                </a:path>
              </a:pathLst>
            </a:custGeom>
            <a:solidFill>
              <a:srgbClr val="FFFFFF"/>
            </a:solidFill>
          </p:spPr>
          <p:txBody>
            <a:bodyPr/>
            <a:lstStyle/>
            <a:p>
              <a:endParaRPr lang="en-CA"/>
            </a:p>
          </p:txBody>
        </p:sp>
      </p:grpSp>
      <p:grpSp>
        <p:nvGrpSpPr>
          <p:cNvPr id="9" name="Group 9"/>
          <p:cNvGrpSpPr/>
          <p:nvPr/>
        </p:nvGrpSpPr>
        <p:grpSpPr>
          <a:xfrm>
            <a:off x="7164609" y="7298933"/>
            <a:ext cx="4114181" cy="57713"/>
            <a:chOff x="0" y="0"/>
            <a:chExt cx="6350000" cy="89076"/>
          </a:xfrm>
        </p:grpSpPr>
        <p:sp>
          <p:nvSpPr>
            <p:cNvPr id="10" name="Freeform 10"/>
            <p:cNvSpPr/>
            <p:nvPr/>
          </p:nvSpPr>
          <p:spPr>
            <a:xfrm>
              <a:off x="0" y="0"/>
              <a:ext cx="6350000" cy="89076"/>
            </a:xfrm>
            <a:custGeom>
              <a:avLst/>
              <a:gdLst/>
              <a:ahLst/>
              <a:cxnLst/>
              <a:rect l="l" t="t" r="r" b="b"/>
              <a:pathLst>
                <a:path w="6350000" h="89076">
                  <a:moveTo>
                    <a:pt x="0" y="0"/>
                  </a:moveTo>
                  <a:lnTo>
                    <a:pt x="6350000" y="0"/>
                  </a:lnTo>
                  <a:lnTo>
                    <a:pt x="6350000" y="89076"/>
                  </a:lnTo>
                  <a:lnTo>
                    <a:pt x="0" y="89076"/>
                  </a:lnTo>
                  <a:close/>
                </a:path>
              </a:pathLst>
            </a:custGeom>
            <a:solidFill>
              <a:srgbClr val="FFFFFF"/>
            </a:solidFill>
          </p:spPr>
          <p:txBody>
            <a:bodyPr/>
            <a:lstStyle/>
            <a:p>
              <a:endParaRPr lang="en-CA"/>
            </a:p>
          </p:txBody>
        </p:sp>
      </p:grpSp>
      <p:sp>
        <p:nvSpPr>
          <p:cNvPr id="11" name="Freeform 11"/>
          <p:cNvSpPr/>
          <p:nvPr/>
        </p:nvSpPr>
        <p:spPr>
          <a:xfrm>
            <a:off x="7571273" y="2127956"/>
            <a:ext cx="3191276" cy="1021208"/>
          </a:xfrm>
          <a:custGeom>
            <a:avLst/>
            <a:gdLst/>
            <a:ahLst/>
            <a:cxnLst/>
            <a:rect l="l" t="t" r="r" b="b"/>
            <a:pathLst>
              <a:path w="3191276" h="1021208">
                <a:moveTo>
                  <a:pt x="0" y="0"/>
                </a:moveTo>
                <a:lnTo>
                  <a:pt x="3191276" y="0"/>
                </a:lnTo>
                <a:lnTo>
                  <a:pt x="3191276" y="1021208"/>
                </a:lnTo>
                <a:lnTo>
                  <a:pt x="0" y="10212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12" name="TextBox 12"/>
          <p:cNvSpPr txBox="1"/>
          <p:nvPr/>
        </p:nvSpPr>
        <p:spPr>
          <a:xfrm>
            <a:off x="3420659" y="4472626"/>
            <a:ext cx="11602079" cy="2276136"/>
          </a:xfrm>
          <a:prstGeom prst="rect">
            <a:avLst/>
          </a:prstGeom>
        </p:spPr>
        <p:txBody>
          <a:bodyPr lIns="0" tIns="0" rIns="0" bIns="0" rtlCol="0" anchor="t">
            <a:spAutoFit/>
          </a:bodyPr>
          <a:lstStyle/>
          <a:p>
            <a:pPr algn="ctr">
              <a:lnSpc>
                <a:spcPts val="9170"/>
              </a:lnSpc>
            </a:pPr>
            <a:r>
              <a:rPr lang="en-US" sz="6600" b="0" i="0" dirty="0">
                <a:solidFill>
                  <a:schemeClr val="bg1"/>
                </a:solidFill>
                <a:effectLst/>
                <a:latin typeface="Söhne"/>
              </a:rPr>
              <a:t>Fatalities visualized</a:t>
            </a:r>
            <a:r>
              <a:rPr lang="en-US" sz="6600" dirty="0">
                <a:solidFill>
                  <a:schemeClr val="bg1"/>
                </a:solidFill>
                <a:latin typeface="Söhne"/>
              </a:rPr>
              <a:t>: Palestine 2000-2023</a:t>
            </a:r>
            <a:endParaRPr lang="en-US" sz="6550" spc="524" dirty="0">
              <a:solidFill>
                <a:schemeClr val="bg1"/>
              </a:solidFill>
              <a:latin typeface="Graduate Bold"/>
            </a:endParaRPr>
          </a:p>
        </p:txBody>
      </p:sp>
      <p:sp>
        <p:nvSpPr>
          <p:cNvPr id="13" name="TextBox 13"/>
          <p:cNvSpPr txBox="1"/>
          <p:nvPr/>
        </p:nvSpPr>
        <p:spPr>
          <a:xfrm>
            <a:off x="6224391" y="3111064"/>
            <a:ext cx="5885041" cy="308902"/>
          </a:xfrm>
          <a:prstGeom prst="rect">
            <a:avLst/>
          </a:prstGeom>
        </p:spPr>
        <p:txBody>
          <a:bodyPr lIns="0" tIns="0" rIns="0" bIns="0" rtlCol="0" anchor="t">
            <a:spAutoFit/>
          </a:bodyPr>
          <a:lstStyle/>
          <a:p>
            <a:pPr algn="ctr">
              <a:lnSpc>
                <a:spcPts val="2573"/>
              </a:lnSpc>
            </a:pPr>
            <a:r>
              <a:rPr lang="en-US" sz="1838" spc="294" dirty="0">
                <a:solidFill>
                  <a:srgbClr val="000000"/>
                </a:solidFill>
                <a:latin typeface="Lato"/>
              </a:rPr>
              <a:t>Everyone should have Right to live.</a:t>
            </a:r>
          </a:p>
        </p:txBody>
      </p:sp>
      <p:sp>
        <p:nvSpPr>
          <p:cNvPr id="14" name="TextBox 14"/>
          <p:cNvSpPr txBox="1"/>
          <p:nvPr/>
        </p:nvSpPr>
        <p:spPr>
          <a:xfrm>
            <a:off x="6202601" y="7913281"/>
            <a:ext cx="6038197" cy="719621"/>
          </a:xfrm>
          <a:prstGeom prst="rect">
            <a:avLst/>
          </a:prstGeom>
        </p:spPr>
        <p:txBody>
          <a:bodyPr lIns="0" tIns="0" rIns="0" bIns="0" rtlCol="0" anchor="t">
            <a:spAutoFit/>
          </a:bodyPr>
          <a:lstStyle/>
          <a:p>
            <a:pPr algn="ctr">
              <a:lnSpc>
                <a:spcPts val="2876"/>
              </a:lnSpc>
            </a:pPr>
            <a:r>
              <a:rPr lang="en-US" sz="2054" spc="143" dirty="0">
                <a:solidFill>
                  <a:srgbClr val="000000"/>
                </a:solidFill>
                <a:latin typeface="Libre Baskerville Italics"/>
              </a:rPr>
              <a:t>Data Visualization Final assignment</a:t>
            </a:r>
          </a:p>
          <a:p>
            <a:pPr algn="ctr">
              <a:lnSpc>
                <a:spcPts val="2876"/>
              </a:lnSpc>
            </a:pPr>
            <a:r>
              <a:rPr lang="en-US" sz="2054" spc="143" dirty="0">
                <a:solidFill>
                  <a:srgbClr val="000000"/>
                </a:solidFill>
                <a:latin typeface="Libre Baskerville Italics"/>
              </a:rPr>
              <a:t>By: Namood-e-Sehar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EEEC"/>
        </a:solidFill>
        <a:effectLst/>
      </p:bgPr>
    </p:bg>
    <p:spTree>
      <p:nvGrpSpPr>
        <p:cNvPr id="1" name=""/>
        <p:cNvGrpSpPr/>
        <p:nvPr/>
      </p:nvGrpSpPr>
      <p:grpSpPr>
        <a:xfrm>
          <a:off x="0" y="0"/>
          <a:ext cx="0" cy="0"/>
          <a:chOff x="0" y="0"/>
          <a:chExt cx="0" cy="0"/>
        </a:xfrm>
      </p:grpSpPr>
      <p:grpSp>
        <p:nvGrpSpPr>
          <p:cNvPr id="2" name="Group 2"/>
          <p:cNvGrpSpPr/>
          <p:nvPr/>
        </p:nvGrpSpPr>
        <p:grpSpPr>
          <a:xfrm>
            <a:off x="17538700" y="4369160"/>
            <a:ext cx="785283" cy="3922170"/>
            <a:chOff x="0" y="0"/>
            <a:chExt cx="265639" cy="1326759"/>
          </a:xfrm>
        </p:grpSpPr>
        <p:sp>
          <p:nvSpPr>
            <p:cNvPr id="3" name="Freeform 3"/>
            <p:cNvSpPr/>
            <p:nvPr/>
          </p:nvSpPr>
          <p:spPr>
            <a:xfrm>
              <a:off x="0" y="0"/>
              <a:ext cx="265639" cy="1326759"/>
            </a:xfrm>
            <a:custGeom>
              <a:avLst/>
              <a:gdLst/>
              <a:ahLst/>
              <a:cxnLst/>
              <a:rect l="l" t="t" r="r" b="b"/>
              <a:pathLst>
                <a:path w="265639" h="1326759">
                  <a:moveTo>
                    <a:pt x="0" y="0"/>
                  </a:moveTo>
                  <a:lnTo>
                    <a:pt x="265639" y="0"/>
                  </a:lnTo>
                  <a:lnTo>
                    <a:pt x="265639" y="1326759"/>
                  </a:lnTo>
                  <a:lnTo>
                    <a:pt x="0" y="1326759"/>
                  </a:lnTo>
                  <a:close/>
                </a:path>
              </a:pathLst>
            </a:custGeom>
            <a:solidFill>
              <a:srgbClr val="231F20"/>
            </a:solidFill>
          </p:spPr>
          <p:txBody>
            <a:bodyPr/>
            <a:lstStyle/>
            <a:p>
              <a:endParaRPr lang="en-CA"/>
            </a:p>
          </p:txBody>
        </p:sp>
      </p:grpSp>
      <p:grpSp>
        <p:nvGrpSpPr>
          <p:cNvPr id="4" name="Group 4"/>
          <p:cNvGrpSpPr/>
          <p:nvPr/>
        </p:nvGrpSpPr>
        <p:grpSpPr>
          <a:xfrm>
            <a:off x="-190414" y="865650"/>
            <a:ext cx="18691820" cy="577389"/>
            <a:chOff x="0" y="0"/>
            <a:chExt cx="73329023" cy="2265129"/>
          </a:xfrm>
        </p:grpSpPr>
        <p:sp>
          <p:nvSpPr>
            <p:cNvPr id="5" name="Freeform 5"/>
            <p:cNvSpPr/>
            <p:nvPr/>
          </p:nvSpPr>
          <p:spPr>
            <a:xfrm>
              <a:off x="0" y="0"/>
              <a:ext cx="73329025" cy="2265129"/>
            </a:xfrm>
            <a:custGeom>
              <a:avLst/>
              <a:gdLst/>
              <a:ahLst/>
              <a:cxnLst/>
              <a:rect l="l" t="t" r="r" b="b"/>
              <a:pathLst>
                <a:path w="73329025" h="2265129">
                  <a:moveTo>
                    <a:pt x="0" y="0"/>
                  </a:moveTo>
                  <a:lnTo>
                    <a:pt x="73329025" y="0"/>
                  </a:lnTo>
                  <a:lnTo>
                    <a:pt x="73329025" y="2265129"/>
                  </a:lnTo>
                  <a:lnTo>
                    <a:pt x="0" y="2265129"/>
                  </a:lnTo>
                  <a:close/>
                </a:path>
              </a:pathLst>
            </a:custGeom>
            <a:solidFill>
              <a:srgbClr val="DABEB0"/>
            </a:solidFill>
          </p:spPr>
          <p:txBody>
            <a:bodyPr/>
            <a:lstStyle/>
            <a:p>
              <a:endParaRPr lang="en-CA"/>
            </a:p>
          </p:txBody>
        </p:sp>
      </p:grpSp>
      <p:grpSp>
        <p:nvGrpSpPr>
          <p:cNvPr id="6" name="Group 6"/>
          <p:cNvGrpSpPr/>
          <p:nvPr/>
        </p:nvGrpSpPr>
        <p:grpSpPr>
          <a:xfrm>
            <a:off x="974938" y="4686300"/>
            <a:ext cx="4206662" cy="3454136"/>
            <a:chOff x="0" y="0"/>
            <a:chExt cx="22836126" cy="5645481"/>
          </a:xfrm>
        </p:grpSpPr>
        <p:sp>
          <p:nvSpPr>
            <p:cNvPr id="7" name="Freeform 7"/>
            <p:cNvSpPr/>
            <p:nvPr/>
          </p:nvSpPr>
          <p:spPr>
            <a:xfrm>
              <a:off x="0" y="0"/>
              <a:ext cx="22836125" cy="5645481"/>
            </a:xfrm>
            <a:custGeom>
              <a:avLst/>
              <a:gdLst/>
              <a:ahLst/>
              <a:cxnLst/>
              <a:rect l="l" t="t" r="r" b="b"/>
              <a:pathLst>
                <a:path w="22836125" h="5645481">
                  <a:moveTo>
                    <a:pt x="0" y="0"/>
                  </a:moveTo>
                  <a:lnTo>
                    <a:pt x="22836125" y="0"/>
                  </a:lnTo>
                  <a:lnTo>
                    <a:pt x="22836125" y="5645481"/>
                  </a:lnTo>
                  <a:lnTo>
                    <a:pt x="0" y="5645481"/>
                  </a:lnTo>
                  <a:close/>
                </a:path>
              </a:pathLst>
            </a:custGeom>
            <a:solidFill>
              <a:srgbClr val="FFFFFF"/>
            </a:solidFill>
          </p:spPr>
          <p:txBody>
            <a:bodyPr/>
            <a:lstStyle/>
            <a:p>
              <a:endParaRPr lang="en-CA" dirty="0"/>
            </a:p>
          </p:txBody>
        </p:sp>
      </p:grpSp>
      <p:sp>
        <p:nvSpPr>
          <p:cNvPr id="8" name="AutoShape 8"/>
          <p:cNvSpPr/>
          <p:nvPr/>
        </p:nvSpPr>
        <p:spPr>
          <a:xfrm rot="5400000">
            <a:off x="4842443" y="6016057"/>
            <a:ext cx="1745113" cy="0"/>
          </a:xfrm>
          <a:prstGeom prst="line">
            <a:avLst/>
          </a:prstGeom>
          <a:ln w="38100" cap="flat">
            <a:solidFill>
              <a:srgbClr val="000000"/>
            </a:solidFill>
            <a:prstDash val="solid"/>
            <a:headEnd type="none" w="sm" len="sm"/>
            <a:tailEnd type="none" w="sm" len="sm"/>
          </a:ln>
        </p:spPr>
        <p:txBody>
          <a:bodyPr/>
          <a:lstStyle/>
          <a:p>
            <a:endParaRPr lang="en-CA"/>
          </a:p>
        </p:txBody>
      </p:sp>
      <p:sp>
        <p:nvSpPr>
          <p:cNvPr id="9" name="TextBox 9"/>
          <p:cNvSpPr txBox="1"/>
          <p:nvPr/>
        </p:nvSpPr>
        <p:spPr>
          <a:xfrm>
            <a:off x="1173269" y="4780016"/>
            <a:ext cx="3810000" cy="2852256"/>
          </a:xfrm>
          <a:prstGeom prst="rect">
            <a:avLst/>
          </a:prstGeom>
        </p:spPr>
        <p:txBody>
          <a:bodyPr wrap="square" lIns="0" tIns="0" rIns="0" bIns="0" rtlCol="0" anchor="t">
            <a:spAutoFit/>
          </a:bodyPr>
          <a:lstStyle/>
          <a:p>
            <a:pPr>
              <a:lnSpc>
                <a:spcPts val="3768"/>
              </a:lnSpc>
            </a:pPr>
            <a:r>
              <a:rPr lang="en-US" sz="1838" spc="294" dirty="0">
                <a:solidFill>
                  <a:srgbClr val="000000"/>
                </a:solidFill>
                <a:latin typeface="Lato Bold"/>
              </a:rPr>
              <a:t>Among the people who took part in the hostilities are Israelis. Israelis come on top when it comes to the hostilities from 2000 to 2023.</a:t>
            </a:r>
          </a:p>
        </p:txBody>
      </p:sp>
      <p:sp>
        <p:nvSpPr>
          <p:cNvPr id="11" name="TextBox 11"/>
          <p:cNvSpPr txBox="1"/>
          <p:nvPr/>
        </p:nvSpPr>
        <p:spPr>
          <a:xfrm>
            <a:off x="12123024" y="5284422"/>
            <a:ext cx="3093487" cy="358606"/>
          </a:xfrm>
          <a:prstGeom prst="rect">
            <a:avLst/>
          </a:prstGeom>
        </p:spPr>
        <p:txBody>
          <a:bodyPr lIns="0" tIns="0" rIns="0" bIns="0" rtlCol="0" anchor="t">
            <a:spAutoFit/>
          </a:bodyPr>
          <a:lstStyle/>
          <a:p>
            <a:pPr>
              <a:lnSpc>
                <a:spcPts val="3051"/>
              </a:lnSpc>
            </a:pPr>
            <a:r>
              <a:rPr lang="en-US" sz="1838" spc="294" dirty="0">
                <a:solidFill>
                  <a:srgbClr val="000000"/>
                </a:solidFill>
                <a:latin typeface="Lato Bold"/>
              </a:rPr>
              <a:t>:</a:t>
            </a:r>
          </a:p>
        </p:txBody>
      </p:sp>
      <p:sp>
        <p:nvSpPr>
          <p:cNvPr id="13" name="TextBox 13"/>
          <p:cNvSpPr txBox="1"/>
          <p:nvPr/>
        </p:nvSpPr>
        <p:spPr>
          <a:xfrm>
            <a:off x="1219199" y="1936363"/>
            <a:ext cx="11963399" cy="1739387"/>
          </a:xfrm>
          <a:prstGeom prst="rect">
            <a:avLst/>
          </a:prstGeom>
        </p:spPr>
        <p:txBody>
          <a:bodyPr wrap="square" lIns="0" tIns="0" rIns="0" bIns="0" rtlCol="0" anchor="t">
            <a:spAutoFit/>
          </a:bodyPr>
          <a:lstStyle/>
          <a:p>
            <a:pPr>
              <a:lnSpc>
                <a:spcPts val="6967"/>
              </a:lnSpc>
            </a:pPr>
            <a:r>
              <a:rPr lang="en-US" sz="4976" spc="398" dirty="0">
                <a:solidFill>
                  <a:srgbClr val="000000"/>
                </a:solidFill>
                <a:latin typeface="Graduate Bold"/>
              </a:rPr>
              <a:t>Fatalities are Happen Over Who Took Part in Hostilities. </a:t>
            </a:r>
          </a:p>
        </p:txBody>
      </p:sp>
      <p:pic>
        <p:nvPicPr>
          <p:cNvPr id="14" name="Picture 13">
            <a:extLst>
              <a:ext uri="{FF2B5EF4-FFF2-40B4-BE49-F238E27FC236}">
                <a16:creationId xmlns:a16="http://schemas.microsoft.com/office/drawing/2014/main" id="{27B67EDC-D904-8512-55B7-70FF034C9C5D}"/>
              </a:ext>
            </a:extLst>
          </p:cNvPr>
          <p:cNvPicPr>
            <a:picLocks noChangeAspect="1"/>
          </p:cNvPicPr>
          <p:nvPr/>
        </p:nvPicPr>
        <p:blipFill>
          <a:blip r:embed="rId2"/>
          <a:stretch>
            <a:fillRect/>
          </a:stretch>
        </p:blipFill>
        <p:spPr>
          <a:xfrm>
            <a:off x="5931761" y="3675750"/>
            <a:ext cx="10964357" cy="5872345"/>
          </a:xfrm>
          <a:prstGeom prst="rect">
            <a:avLst/>
          </a:prstGeom>
        </p:spPr>
      </p:pic>
    </p:spTree>
    <p:extLst>
      <p:ext uri="{BB962C8B-B14F-4D97-AF65-F5344CB8AC3E}">
        <p14:creationId xmlns:p14="http://schemas.microsoft.com/office/powerpoint/2010/main" val="89178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3" name="AutoShape 3"/>
          <p:cNvSpPr/>
          <p:nvPr/>
        </p:nvSpPr>
        <p:spPr>
          <a:xfrm flipV="1">
            <a:off x="6809724" y="2933700"/>
            <a:ext cx="9585146" cy="22299"/>
          </a:xfrm>
          <a:prstGeom prst="line">
            <a:avLst/>
          </a:prstGeom>
          <a:ln w="38100" cap="flat">
            <a:solidFill>
              <a:srgbClr val="FFFFFF"/>
            </a:solidFill>
            <a:prstDash val="solid"/>
            <a:headEnd type="none" w="sm" len="sm"/>
            <a:tailEnd type="none" w="sm" len="sm"/>
          </a:ln>
        </p:spPr>
        <p:txBody>
          <a:bodyPr/>
          <a:lstStyle/>
          <a:p>
            <a:endParaRPr lang="en-CA"/>
          </a:p>
        </p:txBody>
      </p:sp>
      <p:grpSp>
        <p:nvGrpSpPr>
          <p:cNvPr id="4" name="Group 4"/>
          <p:cNvGrpSpPr/>
          <p:nvPr/>
        </p:nvGrpSpPr>
        <p:grpSpPr>
          <a:xfrm>
            <a:off x="17538700" y="4369160"/>
            <a:ext cx="785283" cy="3922170"/>
            <a:chOff x="0" y="0"/>
            <a:chExt cx="265639" cy="1326759"/>
          </a:xfrm>
        </p:grpSpPr>
        <p:sp>
          <p:nvSpPr>
            <p:cNvPr id="5" name="Freeform 5"/>
            <p:cNvSpPr/>
            <p:nvPr/>
          </p:nvSpPr>
          <p:spPr>
            <a:xfrm>
              <a:off x="0" y="0"/>
              <a:ext cx="265639" cy="1326759"/>
            </a:xfrm>
            <a:custGeom>
              <a:avLst/>
              <a:gdLst/>
              <a:ahLst/>
              <a:cxnLst/>
              <a:rect l="l" t="t" r="r" b="b"/>
              <a:pathLst>
                <a:path w="265639" h="1326759">
                  <a:moveTo>
                    <a:pt x="0" y="0"/>
                  </a:moveTo>
                  <a:lnTo>
                    <a:pt x="265639" y="0"/>
                  </a:lnTo>
                  <a:lnTo>
                    <a:pt x="265639" y="1326759"/>
                  </a:lnTo>
                  <a:lnTo>
                    <a:pt x="0" y="1326759"/>
                  </a:lnTo>
                  <a:close/>
                </a:path>
              </a:pathLst>
            </a:custGeom>
            <a:solidFill>
              <a:srgbClr val="DABEB0"/>
            </a:solidFill>
          </p:spPr>
          <p:txBody>
            <a:bodyPr/>
            <a:lstStyle/>
            <a:p>
              <a:endParaRPr lang="en-CA"/>
            </a:p>
          </p:txBody>
        </p:sp>
      </p:grpSp>
      <p:sp>
        <p:nvSpPr>
          <p:cNvPr id="7" name="TextBox 7"/>
          <p:cNvSpPr txBox="1"/>
          <p:nvPr/>
        </p:nvSpPr>
        <p:spPr>
          <a:xfrm>
            <a:off x="2057400" y="871180"/>
            <a:ext cx="14538146" cy="1739387"/>
          </a:xfrm>
          <a:prstGeom prst="rect">
            <a:avLst/>
          </a:prstGeom>
        </p:spPr>
        <p:txBody>
          <a:bodyPr wrap="square" lIns="0" tIns="0" rIns="0" bIns="0" rtlCol="0" anchor="t">
            <a:spAutoFit/>
          </a:bodyPr>
          <a:lstStyle/>
          <a:p>
            <a:pPr>
              <a:lnSpc>
                <a:spcPts val="6967"/>
              </a:lnSpc>
            </a:pPr>
            <a:r>
              <a:rPr lang="en-US" sz="4976" spc="398" dirty="0">
                <a:solidFill>
                  <a:srgbClr val="FFFFFF"/>
                </a:solidFill>
                <a:latin typeface="Graduate Bold"/>
              </a:rPr>
              <a:t>Fatalities Happen Over The Years and Their Place of Residence(District). </a:t>
            </a:r>
          </a:p>
        </p:txBody>
      </p:sp>
      <p:sp>
        <p:nvSpPr>
          <p:cNvPr id="9" name="AutoShape 9"/>
          <p:cNvSpPr/>
          <p:nvPr/>
        </p:nvSpPr>
        <p:spPr>
          <a:xfrm flipV="1">
            <a:off x="6885924" y="9258300"/>
            <a:ext cx="9585146" cy="1"/>
          </a:xfrm>
          <a:prstGeom prst="line">
            <a:avLst/>
          </a:prstGeom>
          <a:ln w="38100" cap="flat">
            <a:solidFill>
              <a:srgbClr val="FFFFFF"/>
            </a:solidFill>
            <a:prstDash val="solid"/>
            <a:headEnd type="none" w="sm" len="sm"/>
            <a:tailEnd type="none" w="sm" len="sm"/>
          </a:ln>
        </p:spPr>
        <p:txBody>
          <a:bodyPr/>
          <a:lstStyle/>
          <a:p>
            <a:endParaRPr lang="en-CA"/>
          </a:p>
        </p:txBody>
      </p:sp>
      <p:sp>
        <p:nvSpPr>
          <p:cNvPr id="10" name="TextBox 9">
            <a:extLst>
              <a:ext uri="{FF2B5EF4-FFF2-40B4-BE49-F238E27FC236}">
                <a16:creationId xmlns:a16="http://schemas.microsoft.com/office/drawing/2014/main" id="{45C9BC42-A2B2-BB61-4912-8EF9ED6286F7}"/>
              </a:ext>
            </a:extLst>
          </p:cNvPr>
          <p:cNvSpPr txBox="1"/>
          <p:nvPr/>
        </p:nvSpPr>
        <p:spPr>
          <a:xfrm>
            <a:off x="2026920" y="3892524"/>
            <a:ext cx="3635237" cy="4634795"/>
          </a:xfrm>
          <a:prstGeom prst="rect">
            <a:avLst/>
          </a:prstGeom>
        </p:spPr>
        <p:txBody>
          <a:bodyPr wrap="square" lIns="0" tIns="0" rIns="0" bIns="0" rtlCol="0" anchor="t">
            <a:spAutoFit/>
          </a:bodyPr>
          <a:lstStyle/>
          <a:p>
            <a:pPr>
              <a:lnSpc>
                <a:spcPts val="2573"/>
              </a:lnSpc>
            </a:pPr>
            <a:r>
              <a:rPr lang="en-US" sz="1838" spc="294" dirty="0">
                <a:solidFill>
                  <a:schemeClr val="bg1"/>
                </a:solidFill>
                <a:latin typeface="Lato Bold"/>
              </a:rPr>
              <a:t>While the whole of Palestine is affected Fatalities and the attacks mostly occur in the Gaza District, North Gaza and the Khan Younis District. All of these regions are completely occupied by Israel.</a:t>
            </a:r>
          </a:p>
          <a:p>
            <a:pPr>
              <a:lnSpc>
                <a:spcPts val="2573"/>
              </a:lnSpc>
            </a:pPr>
            <a:endParaRPr lang="en-US" sz="1838" spc="294" dirty="0">
              <a:solidFill>
                <a:schemeClr val="bg1"/>
              </a:solidFill>
              <a:latin typeface="Lato Bold"/>
            </a:endParaRPr>
          </a:p>
          <a:p>
            <a:pPr>
              <a:lnSpc>
                <a:spcPts val="2573"/>
              </a:lnSpc>
            </a:pPr>
            <a:r>
              <a:rPr lang="en-US" sz="1838" spc="294" dirty="0">
                <a:solidFill>
                  <a:schemeClr val="bg1"/>
                </a:solidFill>
                <a:latin typeface="Lato Bold"/>
              </a:rPr>
              <a:t>In terms of the place that is the most targeted are residential buildings. </a:t>
            </a:r>
            <a:endParaRPr lang="en-US" sz="1838" spc="294" dirty="0">
              <a:solidFill>
                <a:srgbClr val="000000"/>
              </a:solidFill>
              <a:latin typeface="Lato Bold"/>
            </a:endParaRPr>
          </a:p>
          <a:p>
            <a:pPr>
              <a:lnSpc>
                <a:spcPts val="2573"/>
              </a:lnSpc>
            </a:pPr>
            <a:r>
              <a:rPr lang="en-US" sz="1838" spc="294" dirty="0">
                <a:solidFill>
                  <a:srgbClr val="000000"/>
                </a:solidFill>
                <a:latin typeface="Lato Bold"/>
              </a:rPr>
              <a:t> </a:t>
            </a:r>
          </a:p>
        </p:txBody>
      </p:sp>
      <p:pic>
        <p:nvPicPr>
          <p:cNvPr id="6" name="Picture 5">
            <a:extLst>
              <a:ext uri="{FF2B5EF4-FFF2-40B4-BE49-F238E27FC236}">
                <a16:creationId xmlns:a16="http://schemas.microsoft.com/office/drawing/2014/main" id="{1E790D6B-5D96-4FCF-D4FC-83258D55E7B2}"/>
              </a:ext>
            </a:extLst>
          </p:cNvPr>
          <p:cNvPicPr>
            <a:picLocks noChangeAspect="1"/>
          </p:cNvPicPr>
          <p:nvPr/>
        </p:nvPicPr>
        <p:blipFill>
          <a:blip r:embed="rId2"/>
          <a:stretch>
            <a:fillRect/>
          </a:stretch>
        </p:blipFill>
        <p:spPr>
          <a:xfrm>
            <a:off x="6412802" y="3086402"/>
            <a:ext cx="10531389" cy="5696063"/>
          </a:xfrm>
          <a:prstGeom prst="rect">
            <a:avLst/>
          </a:prstGeom>
        </p:spPr>
      </p:pic>
    </p:spTree>
    <p:extLst>
      <p:ext uri="{BB962C8B-B14F-4D97-AF65-F5344CB8AC3E}">
        <p14:creationId xmlns:p14="http://schemas.microsoft.com/office/powerpoint/2010/main" val="3657225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EEEC"/>
        </a:solidFill>
        <a:effectLst/>
      </p:bgPr>
    </p:bg>
    <p:spTree>
      <p:nvGrpSpPr>
        <p:cNvPr id="1" name=""/>
        <p:cNvGrpSpPr/>
        <p:nvPr/>
      </p:nvGrpSpPr>
      <p:grpSpPr>
        <a:xfrm>
          <a:off x="0" y="0"/>
          <a:ext cx="0" cy="0"/>
          <a:chOff x="0" y="0"/>
          <a:chExt cx="0" cy="0"/>
        </a:xfrm>
      </p:grpSpPr>
      <p:sp>
        <p:nvSpPr>
          <p:cNvPr id="13" name="Freeform 5">
            <a:extLst>
              <a:ext uri="{FF2B5EF4-FFF2-40B4-BE49-F238E27FC236}">
                <a16:creationId xmlns:a16="http://schemas.microsoft.com/office/drawing/2014/main" id="{5F88B0A8-4453-5638-68F9-BC3FD7C68C65}"/>
              </a:ext>
            </a:extLst>
          </p:cNvPr>
          <p:cNvSpPr/>
          <p:nvPr/>
        </p:nvSpPr>
        <p:spPr>
          <a:xfrm>
            <a:off x="5376335" y="3848101"/>
            <a:ext cx="10016065" cy="5791200"/>
          </a:xfrm>
          <a:custGeom>
            <a:avLst/>
            <a:gdLst/>
            <a:ahLst/>
            <a:cxnLst/>
            <a:rect l="l" t="t" r="r" b="b"/>
            <a:pathLst>
              <a:path w="5449288" h="3922170">
                <a:moveTo>
                  <a:pt x="0" y="0"/>
                </a:moveTo>
                <a:lnTo>
                  <a:pt x="5449288" y="0"/>
                </a:lnTo>
                <a:lnTo>
                  <a:pt x="5449288" y="3922171"/>
                </a:lnTo>
                <a:lnTo>
                  <a:pt x="0" y="3922171"/>
                </a:lnTo>
                <a:lnTo>
                  <a:pt x="0" y="0"/>
                </a:lnTo>
                <a:close/>
              </a:path>
            </a:pathLst>
          </a:custGeom>
          <a:blipFill>
            <a:blip r:embed="rId2"/>
            <a:stretch>
              <a:fillRect l="-3914" r="-3914"/>
            </a:stretch>
          </a:blipFill>
        </p:spPr>
        <p:txBody>
          <a:bodyPr/>
          <a:lstStyle/>
          <a:p>
            <a:endParaRPr lang="en-CA"/>
          </a:p>
        </p:txBody>
      </p:sp>
      <p:grpSp>
        <p:nvGrpSpPr>
          <p:cNvPr id="2" name="Group 2"/>
          <p:cNvGrpSpPr/>
          <p:nvPr/>
        </p:nvGrpSpPr>
        <p:grpSpPr>
          <a:xfrm>
            <a:off x="17538700" y="4369160"/>
            <a:ext cx="785283" cy="3922170"/>
            <a:chOff x="0" y="0"/>
            <a:chExt cx="265639" cy="1326759"/>
          </a:xfrm>
        </p:grpSpPr>
        <p:sp>
          <p:nvSpPr>
            <p:cNvPr id="3" name="Freeform 3"/>
            <p:cNvSpPr/>
            <p:nvPr/>
          </p:nvSpPr>
          <p:spPr>
            <a:xfrm>
              <a:off x="0" y="0"/>
              <a:ext cx="265639" cy="1326759"/>
            </a:xfrm>
            <a:custGeom>
              <a:avLst/>
              <a:gdLst/>
              <a:ahLst/>
              <a:cxnLst/>
              <a:rect l="l" t="t" r="r" b="b"/>
              <a:pathLst>
                <a:path w="265639" h="1326759">
                  <a:moveTo>
                    <a:pt x="0" y="0"/>
                  </a:moveTo>
                  <a:lnTo>
                    <a:pt x="265639" y="0"/>
                  </a:lnTo>
                  <a:lnTo>
                    <a:pt x="265639" y="1326759"/>
                  </a:lnTo>
                  <a:lnTo>
                    <a:pt x="0" y="1326759"/>
                  </a:lnTo>
                  <a:close/>
                </a:path>
              </a:pathLst>
            </a:custGeom>
            <a:solidFill>
              <a:srgbClr val="231F20"/>
            </a:solidFill>
          </p:spPr>
          <p:txBody>
            <a:bodyPr/>
            <a:lstStyle/>
            <a:p>
              <a:endParaRPr lang="en-CA"/>
            </a:p>
          </p:txBody>
        </p:sp>
      </p:grpSp>
      <p:sp>
        <p:nvSpPr>
          <p:cNvPr id="6" name="AutoShape 6"/>
          <p:cNvSpPr/>
          <p:nvPr/>
        </p:nvSpPr>
        <p:spPr>
          <a:xfrm rot="5400000">
            <a:off x="-589485" y="6311195"/>
            <a:ext cx="3922170" cy="0"/>
          </a:xfrm>
          <a:prstGeom prst="line">
            <a:avLst/>
          </a:prstGeom>
          <a:ln w="38100" cap="flat">
            <a:solidFill>
              <a:srgbClr val="231F20"/>
            </a:solidFill>
            <a:prstDash val="solid"/>
            <a:headEnd type="none" w="sm" len="sm"/>
            <a:tailEnd type="none" w="sm" len="sm"/>
          </a:ln>
        </p:spPr>
        <p:txBody>
          <a:bodyPr/>
          <a:lstStyle/>
          <a:p>
            <a:endParaRPr lang="en-CA"/>
          </a:p>
        </p:txBody>
      </p:sp>
      <p:sp>
        <p:nvSpPr>
          <p:cNvPr id="9" name="TextBox 9"/>
          <p:cNvSpPr txBox="1"/>
          <p:nvPr/>
        </p:nvSpPr>
        <p:spPr>
          <a:xfrm>
            <a:off x="1676400" y="1610169"/>
            <a:ext cx="14249400" cy="1739387"/>
          </a:xfrm>
          <a:prstGeom prst="rect">
            <a:avLst/>
          </a:prstGeom>
        </p:spPr>
        <p:txBody>
          <a:bodyPr wrap="square" lIns="0" tIns="0" rIns="0" bIns="0" rtlCol="0" anchor="t">
            <a:spAutoFit/>
          </a:bodyPr>
          <a:lstStyle/>
          <a:p>
            <a:pPr>
              <a:lnSpc>
                <a:spcPts val="6967"/>
              </a:lnSpc>
            </a:pPr>
            <a:r>
              <a:rPr lang="en-US" sz="4976" spc="398" dirty="0">
                <a:solidFill>
                  <a:srgbClr val="000000"/>
                </a:solidFill>
                <a:latin typeface="Graduate Bold"/>
              </a:rPr>
              <a:t>Fatalities over the Year by Location of Events (Districts) .</a:t>
            </a:r>
          </a:p>
        </p:txBody>
      </p:sp>
      <p:sp>
        <p:nvSpPr>
          <p:cNvPr id="11" name="AutoShape 11"/>
          <p:cNvSpPr/>
          <p:nvPr/>
        </p:nvSpPr>
        <p:spPr>
          <a:xfrm>
            <a:off x="1676399" y="1401196"/>
            <a:ext cx="13563601" cy="56545"/>
          </a:xfrm>
          <a:prstGeom prst="line">
            <a:avLst/>
          </a:prstGeom>
          <a:ln w="38100" cap="flat">
            <a:solidFill>
              <a:srgbClr val="231F20"/>
            </a:solidFill>
            <a:prstDash val="solid"/>
            <a:headEnd type="none" w="sm" len="sm"/>
            <a:tailEnd type="none" w="sm" len="sm"/>
          </a:ln>
        </p:spPr>
        <p:txBody>
          <a:bodyPr/>
          <a:lstStyle/>
          <a:p>
            <a:endParaRPr lang="en-CA"/>
          </a:p>
        </p:txBody>
      </p:sp>
      <p:sp>
        <p:nvSpPr>
          <p:cNvPr id="12" name="AutoShape 12"/>
          <p:cNvSpPr/>
          <p:nvPr/>
        </p:nvSpPr>
        <p:spPr>
          <a:xfrm flipV="1">
            <a:off x="1676398" y="3639127"/>
            <a:ext cx="13868402" cy="56546"/>
          </a:xfrm>
          <a:prstGeom prst="line">
            <a:avLst/>
          </a:prstGeom>
          <a:ln w="38100" cap="flat">
            <a:solidFill>
              <a:srgbClr val="231F20"/>
            </a:solidFill>
            <a:prstDash val="solid"/>
            <a:headEnd type="none" w="sm" len="sm"/>
            <a:tailEnd type="none" w="sm" len="sm"/>
          </a:ln>
        </p:spPr>
        <p:txBody>
          <a:bodyPr/>
          <a:lstStyle/>
          <a:p>
            <a:endParaRPr lang="en-CA"/>
          </a:p>
        </p:txBody>
      </p:sp>
      <p:sp>
        <p:nvSpPr>
          <p:cNvPr id="14" name="TextBox 9">
            <a:extLst>
              <a:ext uri="{FF2B5EF4-FFF2-40B4-BE49-F238E27FC236}">
                <a16:creationId xmlns:a16="http://schemas.microsoft.com/office/drawing/2014/main" id="{B8D9FF7F-176B-B68A-9726-029233A4D1BB}"/>
              </a:ext>
            </a:extLst>
          </p:cNvPr>
          <p:cNvSpPr txBox="1"/>
          <p:nvPr/>
        </p:nvSpPr>
        <p:spPr>
          <a:xfrm>
            <a:off x="1974427" y="4156142"/>
            <a:ext cx="2511215" cy="4968220"/>
          </a:xfrm>
          <a:prstGeom prst="rect">
            <a:avLst/>
          </a:prstGeom>
        </p:spPr>
        <p:txBody>
          <a:bodyPr wrap="square" lIns="0" tIns="0" rIns="0" bIns="0" rtlCol="0" anchor="t">
            <a:spAutoFit/>
          </a:bodyPr>
          <a:lstStyle/>
          <a:p>
            <a:pPr>
              <a:lnSpc>
                <a:spcPts val="2573"/>
              </a:lnSpc>
            </a:pPr>
            <a:r>
              <a:rPr lang="en-US" sz="1838" spc="294" dirty="0">
                <a:solidFill>
                  <a:srgbClr val="000000"/>
                </a:solidFill>
                <a:latin typeface="Lato Bold"/>
              </a:rPr>
              <a:t>As mentioned before Gaza is one of the most heavily targeted region of Palestine. From 2000 to 2023 Gaza followed by North Gaza are the most targeted and heavily bombed areas of Palestine. Gaza was captured by Israel in 1967. </a:t>
            </a:r>
          </a:p>
        </p:txBody>
      </p:sp>
      <p:pic>
        <p:nvPicPr>
          <p:cNvPr id="5" name="Picture 4">
            <a:extLst>
              <a:ext uri="{FF2B5EF4-FFF2-40B4-BE49-F238E27FC236}">
                <a16:creationId xmlns:a16="http://schemas.microsoft.com/office/drawing/2014/main" id="{C2B55B65-D749-98CA-36AC-626B3271049C}"/>
              </a:ext>
            </a:extLst>
          </p:cNvPr>
          <p:cNvPicPr>
            <a:picLocks noChangeAspect="1"/>
          </p:cNvPicPr>
          <p:nvPr/>
        </p:nvPicPr>
        <p:blipFill>
          <a:blip r:embed="rId3"/>
          <a:stretch>
            <a:fillRect/>
          </a:stretch>
        </p:blipFill>
        <p:spPr>
          <a:xfrm>
            <a:off x="5340476" y="3848100"/>
            <a:ext cx="10715338" cy="5791200"/>
          </a:xfrm>
          <a:prstGeom prst="rect">
            <a:avLst/>
          </a:prstGeom>
        </p:spPr>
      </p:pic>
    </p:spTree>
    <p:extLst>
      <p:ext uri="{BB962C8B-B14F-4D97-AF65-F5344CB8AC3E}">
        <p14:creationId xmlns:p14="http://schemas.microsoft.com/office/powerpoint/2010/main" val="2187469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EEEC"/>
        </a:solidFill>
        <a:effectLst/>
      </p:bgPr>
    </p:bg>
    <p:spTree>
      <p:nvGrpSpPr>
        <p:cNvPr id="1" name=""/>
        <p:cNvGrpSpPr/>
        <p:nvPr/>
      </p:nvGrpSpPr>
      <p:grpSpPr>
        <a:xfrm>
          <a:off x="0" y="0"/>
          <a:ext cx="0" cy="0"/>
          <a:chOff x="0" y="0"/>
          <a:chExt cx="0" cy="0"/>
        </a:xfrm>
      </p:grpSpPr>
      <p:grpSp>
        <p:nvGrpSpPr>
          <p:cNvPr id="2" name="Group 2"/>
          <p:cNvGrpSpPr/>
          <p:nvPr/>
        </p:nvGrpSpPr>
        <p:grpSpPr>
          <a:xfrm>
            <a:off x="17538700" y="4369160"/>
            <a:ext cx="785283" cy="3922170"/>
            <a:chOff x="0" y="0"/>
            <a:chExt cx="265639" cy="1326759"/>
          </a:xfrm>
        </p:grpSpPr>
        <p:sp>
          <p:nvSpPr>
            <p:cNvPr id="3" name="Freeform 3"/>
            <p:cNvSpPr/>
            <p:nvPr/>
          </p:nvSpPr>
          <p:spPr>
            <a:xfrm>
              <a:off x="0" y="0"/>
              <a:ext cx="265639" cy="1326759"/>
            </a:xfrm>
            <a:custGeom>
              <a:avLst/>
              <a:gdLst/>
              <a:ahLst/>
              <a:cxnLst/>
              <a:rect l="l" t="t" r="r" b="b"/>
              <a:pathLst>
                <a:path w="265639" h="1326759">
                  <a:moveTo>
                    <a:pt x="0" y="0"/>
                  </a:moveTo>
                  <a:lnTo>
                    <a:pt x="265639" y="0"/>
                  </a:lnTo>
                  <a:lnTo>
                    <a:pt x="265639" y="1326759"/>
                  </a:lnTo>
                  <a:lnTo>
                    <a:pt x="0" y="1326759"/>
                  </a:lnTo>
                  <a:close/>
                </a:path>
              </a:pathLst>
            </a:custGeom>
            <a:solidFill>
              <a:srgbClr val="231F20"/>
            </a:solidFill>
          </p:spPr>
          <p:txBody>
            <a:bodyPr/>
            <a:lstStyle/>
            <a:p>
              <a:endParaRPr lang="en-CA"/>
            </a:p>
          </p:txBody>
        </p:sp>
      </p:grpSp>
      <p:grpSp>
        <p:nvGrpSpPr>
          <p:cNvPr id="4" name="Group 4"/>
          <p:cNvGrpSpPr/>
          <p:nvPr/>
        </p:nvGrpSpPr>
        <p:grpSpPr>
          <a:xfrm>
            <a:off x="-190414" y="865650"/>
            <a:ext cx="18691820" cy="577389"/>
            <a:chOff x="0" y="0"/>
            <a:chExt cx="73329023" cy="2265129"/>
          </a:xfrm>
        </p:grpSpPr>
        <p:sp>
          <p:nvSpPr>
            <p:cNvPr id="5" name="Freeform 5"/>
            <p:cNvSpPr/>
            <p:nvPr/>
          </p:nvSpPr>
          <p:spPr>
            <a:xfrm>
              <a:off x="0" y="0"/>
              <a:ext cx="73329025" cy="2265129"/>
            </a:xfrm>
            <a:custGeom>
              <a:avLst/>
              <a:gdLst/>
              <a:ahLst/>
              <a:cxnLst/>
              <a:rect l="l" t="t" r="r" b="b"/>
              <a:pathLst>
                <a:path w="73329025" h="2265129">
                  <a:moveTo>
                    <a:pt x="0" y="0"/>
                  </a:moveTo>
                  <a:lnTo>
                    <a:pt x="73329025" y="0"/>
                  </a:lnTo>
                  <a:lnTo>
                    <a:pt x="73329025" y="2265129"/>
                  </a:lnTo>
                  <a:lnTo>
                    <a:pt x="0" y="2265129"/>
                  </a:lnTo>
                  <a:close/>
                </a:path>
              </a:pathLst>
            </a:custGeom>
            <a:solidFill>
              <a:srgbClr val="DABEB0"/>
            </a:solidFill>
          </p:spPr>
          <p:txBody>
            <a:bodyPr/>
            <a:lstStyle/>
            <a:p>
              <a:endParaRPr lang="en-CA"/>
            </a:p>
          </p:txBody>
        </p:sp>
      </p:grpSp>
      <p:grpSp>
        <p:nvGrpSpPr>
          <p:cNvPr id="6" name="Group 6"/>
          <p:cNvGrpSpPr/>
          <p:nvPr/>
        </p:nvGrpSpPr>
        <p:grpSpPr>
          <a:xfrm>
            <a:off x="648144" y="4000499"/>
            <a:ext cx="4206662" cy="5313937"/>
            <a:chOff x="0" y="0"/>
            <a:chExt cx="22836126" cy="5645481"/>
          </a:xfrm>
        </p:grpSpPr>
        <p:sp>
          <p:nvSpPr>
            <p:cNvPr id="7" name="Freeform 7"/>
            <p:cNvSpPr/>
            <p:nvPr/>
          </p:nvSpPr>
          <p:spPr>
            <a:xfrm>
              <a:off x="0" y="0"/>
              <a:ext cx="22836125" cy="5645481"/>
            </a:xfrm>
            <a:custGeom>
              <a:avLst/>
              <a:gdLst/>
              <a:ahLst/>
              <a:cxnLst/>
              <a:rect l="l" t="t" r="r" b="b"/>
              <a:pathLst>
                <a:path w="22836125" h="5645481">
                  <a:moveTo>
                    <a:pt x="0" y="0"/>
                  </a:moveTo>
                  <a:lnTo>
                    <a:pt x="22836125" y="0"/>
                  </a:lnTo>
                  <a:lnTo>
                    <a:pt x="22836125" y="5645481"/>
                  </a:lnTo>
                  <a:lnTo>
                    <a:pt x="0" y="5645481"/>
                  </a:lnTo>
                  <a:close/>
                </a:path>
              </a:pathLst>
            </a:custGeom>
            <a:solidFill>
              <a:srgbClr val="FFFFFF"/>
            </a:solidFill>
          </p:spPr>
          <p:txBody>
            <a:bodyPr/>
            <a:lstStyle/>
            <a:p>
              <a:endParaRPr lang="en-CA" dirty="0"/>
            </a:p>
          </p:txBody>
        </p:sp>
      </p:grpSp>
      <p:sp>
        <p:nvSpPr>
          <p:cNvPr id="8" name="AutoShape 8"/>
          <p:cNvSpPr/>
          <p:nvPr/>
        </p:nvSpPr>
        <p:spPr>
          <a:xfrm rot="5400000">
            <a:off x="4537643" y="6016057"/>
            <a:ext cx="1745113" cy="0"/>
          </a:xfrm>
          <a:prstGeom prst="line">
            <a:avLst/>
          </a:prstGeom>
          <a:ln w="38100" cap="flat">
            <a:solidFill>
              <a:srgbClr val="000000"/>
            </a:solidFill>
            <a:prstDash val="solid"/>
            <a:headEnd type="none" w="sm" len="sm"/>
            <a:tailEnd type="none" w="sm" len="sm"/>
          </a:ln>
        </p:spPr>
        <p:txBody>
          <a:bodyPr/>
          <a:lstStyle/>
          <a:p>
            <a:endParaRPr lang="en-CA"/>
          </a:p>
        </p:txBody>
      </p:sp>
      <p:sp>
        <p:nvSpPr>
          <p:cNvPr id="9" name="TextBox 9"/>
          <p:cNvSpPr txBox="1"/>
          <p:nvPr/>
        </p:nvSpPr>
        <p:spPr>
          <a:xfrm>
            <a:off x="846475" y="4316874"/>
            <a:ext cx="3810000" cy="4314194"/>
          </a:xfrm>
          <a:prstGeom prst="rect">
            <a:avLst/>
          </a:prstGeom>
        </p:spPr>
        <p:txBody>
          <a:bodyPr wrap="square" lIns="0" tIns="0" rIns="0" bIns="0" rtlCol="0" anchor="t">
            <a:spAutoFit/>
          </a:bodyPr>
          <a:lstStyle/>
          <a:p>
            <a:pPr>
              <a:lnSpc>
                <a:spcPts val="3768"/>
              </a:lnSpc>
            </a:pPr>
            <a:r>
              <a:rPr lang="en-US" sz="1838" spc="294" dirty="0">
                <a:solidFill>
                  <a:srgbClr val="000000"/>
                </a:solidFill>
                <a:latin typeface="Lato Bold"/>
              </a:rPr>
              <a:t>If we were to combine the deaths of Palestinians and Israel from 2000 to 2023 we would see a clear difference in that number. Palestinian fatalities are far greater in number with 2014 peaking in the number of killings. </a:t>
            </a:r>
          </a:p>
        </p:txBody>
      </p:sp>
      <p:sp>
        <p:nvSpPr>
          <p:cNvPr id="11" name="TextBox 11"/>
          <p:cNvSpPr txBox="1"/>
          <p:nvPr/>
        </p:nvSpPr>
        <p:spPr>
          <a:xfrm>
            <a:off x="12123024" y="5284422"/>
            <a:ext cx="3093487" cy="358606"/>
          </a:xfrm>
          <a:prstGeom prst="rect">
            <a:avLst/>
          </a:prstGeom>
        </p:spPr>
        <p:txBody>
          <a:bodyPr lIns="0" tIns="0" rIns="0" bIns="0" rtlCol="0" anchor="t">
            <a:spAutoFit/>
          </a:bodyPr>
          <a:lstStyle/>
          <a:p>
            <a:pPr>
              <a:lnSpc>
                <a:spcPts val="3051"/>
              </a:lnSpc>
            </a:pPr>
            <a:r>
              <a:rPr lang="en-US" sz="1838" spc="294" dirty="0">
                <a:solidFill>
                  <a:srgbClr val="000000"/>
                </a:solidFill>
                <a:latin typeface="Lato Bold"/>
              </a:rPr>
              <a:t>:</a:t>
            </a:r>
          </a:p>
        </p:txBody>
      </p:sp>
      <p:sp>
        <p:nvSpPr>
          <p:cNvPr id="13" name="TextBox 13"/>
          <p:cNvSpPr txBox="1"/>
          <p:nvPr/>
        </p:nvSpPr>
        <p:spPr>
          <a:xfrm>
            <a:off x="1219199" y="1936363"/>
            <a:ext cx="15925800" cy="1739387"/>
          </a:xfrm>
          <a:prstGeom prst="rect">
            <a:avLst/>
          </a:prstGeom>
        </p:spPr>
        <p:txBody>
          <a:bodyPr wrap="square" lIns="0" tIns="0" rIns="0" bIns="0" rtlCol="0" anchor="t">
            <a:spAutoFit/>
          </a:bodyPr>
          <a:lstStyle/>
          <a:p>
            <a:pPr>
              <a:lnSpc>
                <a:spcPts val="6967"/>
              </a:lnSpc>
            </a:pPr>
            <a:r>
              <a:rPr lang="en-US" sz="4976" spc="398" dirty="0">
                <a:solidFill>
                  <a:srgbClr val="000000"/>
                </a:solidFill>
                <a:latin typeface="Graduate Bold"/>
              </a:rPr>
              <a:t>Fatalities are happened over The Years of Palestinian Citizens and Israelis combined. </a:t>
            </a:r>
          </a:p>
        </p:txBody>
      </p:sp>
      <p:pic>
        <p:nvPicPr>
          <p:cNvPr id="12" name="Picture 11">
            <a:extLst>
              <a:ext uri="{FF2B5EF4-FFF2-40B4-BE49-F238E27FC236}">
                <a16:creationId xmlns:a16="http://schemas.microsoft.com/office/drawing/2014/main" id="{A204F275-FDB3-9F66-18AB-851C20CE4299}"/>
              </a:ext>
            </a:extLst>
          </p:cNvPr>
          <p:cNvPicPr>
            <a:picLocks noChangeAspect="1"/>
          </p:cNvPicPr>
          <p:nvPr/>
        </p:nvPicPr>
        <p:blipFill>
          <a:blip r:embed="rId2"/>
          <a:stretch>
            <a:fillRect/>
          </a:stretch>
        </p:blipFill>
        <p:spPr>
          <a:xfrm>
            <a:off x="5951384" y="3729334"/>
            <a:ext cx="10824626" cy="5856266"/>
          </a:xfrm>
          <a:prstGeom prst="rect">
            <a:avLst/>
          </a:prstGeom>
        </p:spPr>
      </p:pic>
    </p:spTree>
    <p:extLst>
      <p:ext uri="{BB962C8B-B14F-4D97-AF65-F5344CB8AC3E}">
        <p14:creationId xmlns:p14="http://schemas.microsoft.com/office/powerpoint/2010/main" val="78860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EEC"/>
        </a:solidFill>
        <a:effectLst/>
      </p:bgPr>
    </p:bg>
    <p:spTree>
      <p:nvGrpSpPr>
        <p:cNvPr id="1" name=""/>
        <p:cNvGrpSpPr/>
        <p:nvPr/>
      </p:nvGrpSpPr>
      <p:grpSpPr>
        <a:xfrm>
          <a:off x="0" y="0"/>
          <a:ext cx="0" cy="0"/>
          <a:chOff x="0" y="0"/>
          <a:chExt cx="0" cy="0"/>
        </a:xfrm>
      </p:grpSpPr>
      <p:grpSp>
        <p:nvGrpSpPr>
          <p:cNvPr id="2" name="Group 2"/>
          <p:cNvGrpSpPr/>
          <p:nvPr/>
        </p:nvGrpSpPr>
        <p:grpSpPr>
          <a:xfrm>
            <a:off x="17538700" y="4369160"/>
            <a:ext cx="785283" cy="3922170"/>
            <a:chOff x="0" y="0"/>
            <a:chExt cx="265639" cy="1326759"/>
          </a:xfrm>
        </p:grpSpPr>
        <p:sp>
          <p:nvSpPr>
            <p:cNvPr id="3" name="Freeform 3"/>
            <p:cNvSpPr/>
            <p:nvPr/>
          </p:nvSpPr>
          <p:spPr>
            <a:xfrm>
              <a:off x="0" y="0"/>
              <a:ext cx="265639" cy="1326759"/>
            </a:xfrm>
            <a:custGeom>
              <a:avLst/>
              <a:gdLst/>
              <a:ahLst/>
              <a:cxnLst/>
              <a:rect l="l" t="t" r="r" b="b"/>
              <a:pathLst>
                <a:path w="265639" h="1326759">
                  <a:moveTo>
                    <a:pt x="0" y="0"/>
                  </a:moveTo>
                  <a:lnTo>
                    <a:pt x="265639" y="0"/>
                  </a:lnTo>
                  <a:lnTo>
                    <a:pt x="265639" y="1326759"/>
                  </a:lnTo>
                  <a:lnTo>
                    <a:pt x="0" y="1326759"/>
                  </a:lnTo>
                  <a:close/>
                </a:path>
              </a:pathLst>
            </a:custGeom>
            <a:solidFill>
              <a:srgbClr val="231F20"/>
            </a:solidFill>
          </p:spPr>
          <p:txBody>
            <a:bodyPr/>
            <a:lstStyle/>
            <a:p>
              <a:endParaRPr lang="en-CA"/>
            </a:p>
          </p:txBody>
        </p:sp>
      </p:grpSp>
      <p:sp>
        <p:nvSpPr>
          <p:cNvPr id="6" name="AutoShape 6"/>
          <p:cNvSpPr/>
          <p:nvPr/>
        </p:nvSpPr>
        <p:spPr>
          <a:xfrm rot="5400000">
            <a:off x="191566" y="6311195"/>
            <a:ext cx="3922170" cy="0"/>
          </a:xfrm>
          <a:prstGeom prst="line">
            <a:avLst/>
          </a:prstGeom>
          <a:ln w="38100" cap="flat">
            <a:solidFill>
              <a:srgbClr val="231F20"/>
            </a:solidFill>
            <a:prstDash val="solid"/>
            <a:headEnd type="none" w="sm" len="sm"/>
            <a:tailEnd type="none" w="sm" len="sm"/>
          </a:ln>
        </p:spPr>
        <p:txBody>
          <a:bodyPr/>
          <a:lstStyle/>
          <a:p>
            <a:endParaRPr lang="en-CA"/>
          </a:p>
        </p:txBody>
      </p:sp>
      <p:sp>
        <p:nvSpPr>
          <p:cNvPr id="9" name="TextBox 9"/>
          <p:cNvSpPr txBox="1"/>
          <p:nvPr/>
        </p:nvSpPr>
        <p:spPr>
          <a:xfrm>
            <a:off x="2133601" y="1610169"/>
            <a:ext cx="13690188" cy="1739387"/>
          </a:xfrm>
          <a:prstGeom prst="rect">
            <a:avLst/>
          </a:prstGeom>
        </p:spPr>
        <p:txBody>
          <a:bodyPr lIns="0" tIns="0" rIns="0" bIns="0" rtlCol="0" anchor="t">
            <a:spAutoFit/>
          </a:bodyPr>
          <a:lstStyle/>
          <a:p>
            <a:pPr>
              <a:lnSpc>
                <a:spcPts val="6967"/>
              </a:lnSpc>
            </a:pPr>
            <a:r>
              <a:rPr lang="en-US" sz="4976" spc="398" dirty="0">
                <a:solidFill>
                  <a:srgbClr val="000000"/>
                </a:solidFill>
                <a:latin typeface="Graduate Bold"/>
              </a:rPr>
              <a:t>“We suffer from an incurable malady: Hope”</a:t>
            </a:r>
          </a:p>
          <a:p>
            <a:pPr algn="r">
              <a:lnSpc>
                <a:spcPts val="6967"/>
              </a:lnSpc>
            </a:pPr>
            <a:r>
              <a:rPr lang="en-US" sz="4976" spc="398" dirty="0">
                <a:solidFill>
                  <a:srgbClr val="000000"/>
                </a:solidFill>
                <a:latin typeface="Graduate Bold"/>
              </a:rPr>
              <a:t>Mahmoud Darwish</a:t>
            </a:r>
          </a:p>
        </p:txBody>
      </p:sp>
      <p:sp>
        <p:nvSpPr>
          <p:cNvPr id="11" name="AutoShape 11"/>
          <p:cNvSpPr/>
          <p:nvPr/>
        </p:nvSpPr>
        <p:spPr>
          <a:xfrm>
            <a:off x="2133600" y="1401197"/>
            <a:ext cx="13690188" cy="0"/>
          </a:xfrm>
          <a:prstGeom prst="line">
            <a:avLst/>
          </a:prstGeom>
          <a:ln w="38100" cap="flat">
            <a:solidFill>
              <a:srgbClr val="231F20"/>
            </a:solidFill>
            <a:prstDash val="solid"/>
            <a:headEnd type="none" w="sm" len="sm"/>
            <a:tailEnd type="none" w="sm" len="sm"/>
          </a:ln>
        </p:spPr>
        <p:txBody>
          <a:bodyPr/>
          <a:lstStyle/>
          <a:p>
            <a:endParaRPr lang="en-CA"/>
          </a:p>
        </p:txBody>
      </p:sp>
      <p:sp>
        <p:nvSpPr>
          <p:cNvPr id="12" name="AutoShape 12"/>
          <p:cNvSpPr/>
          <p:nvPr/>
        </p:nvSpPr>
        <p:spPr>
          <a:xfrm flipV="1">
            <a:off x="2133600" y="3382409"/>
            <a:ext cx="13921112" cy="84691"/>
          </a:xfrm>
          <a:prstGeom prst="line">
            <a:avLst/>
          </a:prstGeom>
          <a:ln w="38100" cap="flat">
            <a:solidFill>
              <a:srgbClr val="231F20"/>
            </a:solidFill>
            <a:prstDash val="solid"/>
            <a:headEnd type="none" w="sm" len="sm"/>
            <a:tailEnd type="none" w="sm" len="sm"/>
          </a:ln>
        </p:spPr>
        <p:txBody>
          <a:bodyPr/>
          <a:lstStyle/>
          <a:p>
            <a:endParaRPr lang="en-CA"/>
          </a:p>
        </p:txBody>
      </p:sp>
      <p:pic>
        <p:nvPicPr>
          <p:cNvPr id="1028" name="Picture 4">
            <a:extLst>
              <a:ext uri="{FF2B5EF4-FFF2-40B4-BE49-F238E27FC236}">
                <a16:creationId xmlns:a16="http://schemas.microsoft.com/office/drawing/2014/main" id="{8978382A-1E8C-081B-5E5D-A0213BF893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049285" y="4076700"/>
            <a:ext cx="5175629" cy="33764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D75876A-92A0-118B-B325-65ED3833FC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7826" y="4457700"/>
            <a:ext cx="4745561" cy="26810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4F30CA3-0793-2F2E-EF9F-50F41BA651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2665" y="3848100"/>
            <a:ext cx="3197899" cy="383747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A3CE6C9-4264-1282-9751-D00CA00934AB}"/>
              </a:ext>
            </a:extLst>
          </p:cNvPr>
          <p:cNvSpPr txBox="1"/>
          <p:nvPr/>
        </p:nvSpPr>
        <p:spPr>
          <a:xfrm>
            <a:off x="2090273" y="8160121"/>
            <a:ext cx="15283328" cy="1758045"/>
          </a:xfrm>
          <a:prstGeom prst="rect">
            <a:avLst/>
          </a:prstGeom>
          <a:noFill/>
        </p:spPr>
        <p:txBody>
          <a:bodyPr wrap="square">
            <a:spAutoFit/>
          </a:bodyPr>
          <a:lstStyle/>
          <a:p>
            <a:pPr marL="0" marR="0" lvl="0" indent="0" algn="l" defTabSz="914400" rtl="0" eaLnBrk="1" fontAlgn="auto" latinLnBrk="0" hangingPunct="1">
              <a:lnSpc>
                <a:spcPts val="6967"/>
              </a:lnSpc>
              <a:spcBef>
                <a:spcPts val="0"/>
              </a:spcBef>
              <a:spcAft>
                <a:spcPts val="0"/>
              </a:spcAft>
              <a:buClrTx/>
              <a:buSzTx/>
              <a:buFontTx/>
              <a:buNone/>
              <a:tabLst/>
              <a:defRPr/>
            </a:pPr>
            <a:r>
              <a:rPr kumimoji="0" lang="en-US" sz="2800" b="0" i="0" u="none" strike="noStrike" kern="1200" cap="none" spc="398" normalizeH="0" baseline="0" noProof="0" dirty="0">
                <a:ln>
                  <a:noFill/>
                </a:ln>
                <a:effectLst/>
                <a:uLnTx/>
                <a:uFillTx/>
                <a:latin typeface="Graduate Bold"/>
                <a:ea typeface="+mn-ea"/>
                <a:cs typeface="+mn-cs"/>
              </a:rPr>
              <a:t>The war is still going on and the number of fatalities are rising on daily basis and leaving behind the destruction and miseries. I hope it will end soon! </a:t>
            </a:r>
          </a:p>
        </p:txBody>
      </p:sp>
    </p:spTree>
    <p:extLst>
      <p:ext uri="{BB962C8B-B14F-4D97-AF65-F5344CB8AC3E}">
        <p14:creationId xmlns:p14="http://schemas.microsoft.com/office/powerpoint/2010/main" val="55063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grpSp>
        <p:nvGrpSpPr>
          <p:cNvPr id="4" name="Group 4"/>
          <p:cNvGrpSpPr/>
          <p:nvPr/>
        </p:nvGrpSpPr>
        <p:grpSpPr>
          <a:xfrm>
            <a:off x="17538700" y="4369160"/>
            <a:ext cx="785283" cy="3922170"/>
            <a:chOff x="0" y="0"/>
            <a:chExt cx="265639" cy="1326759"/>
          </a:xfrm>
        </p:grpSpPr>
        <p:sp>
          <p:nvSpPr>
            <p:cNvPr id="5" name="Freeform 5"/>
            <p:cNvSpPr/>
            <p:nvPr/>
          </p:nvSpPr>
          <p:spPr>
            <a:xfrm>
              <a:off x="0" y="0"/>
              <a:ext cx="265639" cy="1326759"/>
            </a:xfrm>
            <a:custGeom>
              <a:avLst/>
              <a:gdLst/>
              <a:ahLst/>
              <a:cxnLst/>
              <a:rect l="l" t="t" r="r" b="b"/>
              <a:pathLst>
                <a:path w="265639" h="1326759">
                  <a:moveTo>
                    <a:pt x="0" y="0"/>
                  </a:moveTo>
                  <a:lnTo>
                    <a:pt x="265639" y="0"/>
                  </a:lnTo>
                  <a:lnTo>
                    <a:pt x="265639" y="1326759"/>
                  </a:lnTo>
                  <a:lnTo>
                    <a:pt x="0" y="1326759"/>
                  </a:lnTo>
                  <a:close/>
                </a:path>
              </a:pathLst>
            </a:custGeom>
            <a:solidFill>
              <a:srgbClr val="DABEB0"/>
            </a:solidFill>
          </p:spPr>
          <p:txBody>
            <a:bodyPr/>
            <a:lstStyle/>
            <a:p>
              <a:endParaRPr lang="en-CA"/>
            </a:p>
          </p:txBody>
        </p:sp>
      </p:grpSp>
      <p:sp>
        <p:nvSpPr>
          <p:cNvPr id="10" name="TextBox 9">
            <a:extLst>
              <a:ext uri="{FF2B5EF4-FFF2-40B4-BE49-F238E27FC236}">
                <a16:creationId xmlns:a16="http://schemas.microsoft.com/office/drawing/2014/main" id="{45C9BC42-A2B2-BB61-4912-8EF9ED6286F7}"/>
              </a:ext>
            </a:extLst>
          </p:cNvPr>
          <p:cNvSpPr txBox="1"/>
          <p:nvPr/>
        </p:nvSpPr>
        <p:spPr>
          <a:xfrm>
            <a:off x="2026920" y="3892524"/>
            <a:ext cx="3635237" cy="633700"/>
          </a:xfrm>
          <a:prstGeom prst="rect">
            <a:avLst/>
          </a:prstGeom>
        </p:spPr>
        <p:txBody>
          <a:bodyPr wrap="square" lIns="0" tIns="0" rIns="0" bIns="0" rtlCol="0" anchor="t">
            <a:spAutoFit/>
          </a:bodyPr>
          <a:lstStyle/>
          <a:p>
            <a:pPr>
              <a:lnSpc>
                <a:spcPts val="2573"/>
              </a:lnSpc>
            </a:pPr>
            <a:endParaRPr lang="en-US" sz="1838" spc="294" dirty="0">
              <a:solidFill>
                <a:schemeClr val="bg1"/>
              </a:solidFill>
              <a:latin typeface="Lato Bold"/>
            </a:endParaRPr>
          </a:p>
          <a:p>
            <a:pPr>
              <a:lnSpc>
                <a:spcPts val="2573"/>
              </a:lnSpc>
            </a:pPr>
            <a:r>
              <a:rPr lang="en-US" sz="1838" spc="294" dirty="0">
                <a:solidFill>
                  <a:srgbClr val="000000"/>
                </a:solidFill>
                <a:latin typeface="Lato Bold"/>
              </a:rPr>
              <a:t> </a:t>
            </a:r>
          </a:p>
        </p:txBody>
      </p:sp>
      <p:sp>
        <p:nvSpPr>
          <p:cNvPr id="6" name="TextBox 5">
            <a:extLst>
              <a:ext uri="{FF2B5EF4-FFF2-40B4-BE49-F238E27FC236}">
                <a16:creationId xmlns:a16="http://schemas.microsoft.com/office/drawing/2014/main" id="{4D27C005-A134-8A1F-C657-04855E4BA2FE}"/>
              </a:ext>
            </a:extLst>
          </p:cNvPr>
          <p:cNvSpPr txBox="1"/>
          <p:nvPr/>
        </p:nvSpPr>
        <p:spPr>
          <a:xfrm>
            <a:off x="2362200" y="2639182"/>
            <a:ext cx="13898880" cy="5832366"/>
          </a:xfrm>
          <a:prstGeom prst="rect">
            <a:avLst/>
          </a:prstGeom>
          <a:noFill/>
        </p:spPr>
        <p:txBody>
          <a:bodyPr wrap="square">
            <a:spAutoFit/>
          </a:bodyPr>
          <a:lstStyle/>
          <a:p>
            <a:pPr>
              <a:lnSpc>
                <a:spcPts val="6967"/>
              </a:lnSpc>
            </a:pPr>
            <a:r>
              <a:rPr lang="en-US" sz="2400" spc="398" dirty="0">
                <a:solidFill>
                  <a:schemeClr val="bg1"/>
                </a:solidFill>
                <a:latin typeface="Graduate Bold"/>
              </a:rPr>
              <a:t>Dataset:</a:t>
            </a:r>
            <a:endParaRPr lang="en-US" sz="2400" spc="398" dirty="0">
              <a:solidFill>
                <a:srgbClr val="FFFFFF"/>
              </a:solidFill>
              <a:latin typeface="Graduate Bold"/>
            </a:endParaRPr>
          </a:p>
          <a:p>
            <a:pPr>
              <a:lnSpc>
                <a:spcPts val="6967"/>
              </a:lnSpc>
            </a:pPr>
            <a:r>
              <a:rPr lang="en-US" sz="1800" spc="398" dirty="0">
                <a:solidFill>
                  <a:schemeClr val="bg1"/>
                </a:solidFill>
                <a:latin typeface="Graduate Bold"/>
                <a:hlinkClick r:id="rId2">
                  <a:extLst>
                    <a:ext uri="{A12FA001-AC4F-418D-AE19-62706E023703}">
                      <ahyp:hlinkClr xmlns:ahyp="http://schemas.microsoft.com/office/drawing/2018/hyperlinkcolor" val="tx"/>
                    </a:ext>
                  </a:extLst>
                </a:hlinkClick>
              </a:rPr>
              <a:t>https://www.kaggle.com/datasets/willianoliveiragibin/fatalities-in-the-israeli-palestinian</a:t>
            </a:r>
            <a:endParaRPr lang="en-US" sz="1800" spc="398" dirty="0">
              <a:solidFill>
                <a:schemeClr val="bg1"/>
              </a:solidFill>
              <a:latin typeface="Graduate Bold"/>
            </a:endParaRPr>
          </a:p>
          <a:p>
            <a:pPr>
              <a:lnSpc>
                <a:spcPts val="6967"/>
              </a:lnSpc>
            </a:pPr>
            <a:r>
              <a:rPr lang="en-US" sz="2400" spc="398" dirty="0">
                <a:solidFill>
                  <a:srgbClr val="FFFFFF"/>
                </a:solidFill>
                <a:latin typeface="Graduate Bold"/>
              </a:rPr>
              <a:t>Images </a:t>
            </a:r>
          </a:p>
          <a:p>
            <a:r>
              <a:rPr lang="en-US" sz="1800" spc="398" dirty="0">
                <a:solidFill>
                  <a:srgbClr val="FFFFFF"/>
                </a:solidFill>
                <a:latin typeface="Graduate Bold"/>
              </a:rPr>
              <a:t>https://ca.search.yahoo.com/yhs/search?p=palestine%20images&amp;hspart=fc&amp;hsimp=yhs-2461&amp;type=fc_AC934C13286_s58_g_e_d110422_n9998_c999&amp;param1=7&amp;param2=eJwtjMEOgjAQRH9lj5oQ2BaopVz9Aq%2FEQ20XbCiUKAbj17tEM5c3szszBN%2B118tZIEqNqsuuM%2FumaTTjfhICKynZuF%2FOFBZGqfBkerLaVJJK0ztEI3wjjHK30lDtvdG13lcGSvzvLOPLMk3pE2K0RZ0jHLYw%2B7Q9YV5BYI4tcKCqFt6qOoJdlkgb3cawFnV5yksFh%2FG%2BTjGDGEaCgdyYjuDujzRRISQP7IKn7e0j%2FCtfTnxCxA%3D%3D</a:t>
            </a:r>
          </a:p>
          <a:p>
            <a:endParaRPr lang="en-US" sz="1800" spc="398" dirty="0">
              <a:solidFill>
                <a:srgbClr val="FFFFFF"/>
              </a:solidFill>
              <a:latin typeface="Graduate Bold"/>
            </a:endParaRPr>
          </a:p>
          <a:p>
            <a:endParaRPr lang="en-US" spc="398" dirty="0">
              <a:solidFill>
                <a:srgbClr val="FFFFFF"/>
              </a:solidFill>
              <a:latin typeface="Graduate Bold"/>
            </a:endParaRPr>
          </a:p>
          <a:p>
            <a:r>
              <a:rPr lang="en-US" sz="2400" spc="398" dirty="0">
                <a:solidFill>
                  <a:srgbClr val="FFFFFF"/>
                </a:solidFill>
                <a:latin typeface="Graduate Bold"/>
              </a:rPr>
              <a:t>Quote:</a:t>
            </a:r>
          </a:p>
          <a:p>
            <a:endParaRPr lang="en-US" sz="2400" spc="398" dirty="0">
              <a:solidFill>
                <a:srgbClr val="FFFFFF"/>
              </a:solidFill>
              <a:latin typeface="Graduate Bold"/>
            </a:endParaRPr>
          </a:p>
          <a:p>
            <a:r>
              <a:rPr lang="en-US" spc="398" dirty="0">
                <a:solidFill>
                  <a:srgbClr val="FFFFFF"/>
                </a:solidFill>
                <a:latin typeface="Graduate Bold"/>
              </a:rPr>
              <a:t>https://www.azquotes.com/author/3659-Mahmoud_Darwish</a:t>
            </a:r>
          </a:p>
        </p:txBody>
      </p:sp>
      <p:sp>
        <p:nvSpPr>
          <p:cNvPr id="12" name="TextBox 11">
            <a:extLst>
              <a:ext uri="{FF2B5EF4-FFF2-40B4-BE49-F238E27FC236}">
                <a16:creationId xmlns:a16="http://schemas.microsoft.com/office/drawing/2014/main" id="{3FC9EB26-5175-2FBB-78F9-49AA4F24DCE4}"/>
              </a:ext>
            </a:extLst>
          </p:cNvPr>
          <p:cNvSpPr txBox="1"/>
          <p:nvPr/>
        </p:nvSpPr>
        <p:spPr>
          <a:xfrm>
            <a:off x="2362200" y="1733068"/>
            <a:ext cx="9156700" cy="1812227"/>
          </a:xfrm>
          <a:prstGeom prst="rect">
            <a:avLst/>
          </a:prstGeom>
          <a:noFill/>
        </p:spPr>
        <p:txBody>
          <a:bodyPr wrap="square">
            <a:spAutoFit/>
          </a:bodyPr>
          <a:lstStyle/>
          <a:p>
            <a:pPr>
              <a:lnSpc>
                <a:spcPts val="6967"/>
              </a:lnSpc>
            </a:pPr>
            <a:r>
              <a:rPr lang="en-US" sz="4400" spc="398" dirty="0">
                <a:solidFill>
                  <a:schemeClr val="bg1"/>
                </a:solidFill>
                <a:latin typeface="Graduate Bold"/>
              </a:rPr>
              <a:t>References:</a:t>
            </a:r>
          </a:p>
          <a:p>
            <a:pPr>
              <a:lnSpc>
                <a:spcPts val="6967"/>
              </a:lnSpc>
            </a:pPr>
            <a:endParaRPr lang="en-US" sz="4400" spc="398" dirty="0">
              <a:solidFill>
                <a:schemeClr val="bg1"/>
              </a:solidFill>
              <a:latin typeface="Graduate Bold"/>
            </a:endParaRPr>
          </a:p>
        </p:txBody>
      </p:sp>
    </p:spTree>
    <p:extLst>
      <p:ext uri="{BB962C8B-B14F-4D97-AF65-F5344CB8AC3E}">
        <p14:creationId xmlns:p14="http://schemas.microsoft.com/office/powerpoint/2010/main" val="2183961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EEC"/>
        </a:solidFill>
        <a:effectLst/>
      </p:bgPr>
    </p:bg>
    <p:spTree>
      <p:nvGrpSpPr>
        <p:cNvPr id="1" name=""/>
        <p:cNvGrpSpPr/>
        <p:nvPr/>
      </p:nvGrpSpPr>
      <p:grpSpPr>
        <a:xfrm>
          <a:off x="0" y="0"/>
          <a:ext cx="0" cy="0"/>
          <a:chOff x="0" y="0"/>
          <a:chExt cx="0" cy="0"/>
        </a:xfrm>
      </p:grpSpPr>
      <p:grpSp>
        <p:nvGrpSpPr>
          <p:cNvPr id="2" name="Group 2"/>
          <p:cNvGrpSpPr/>
          <p:nvPr/>
        </p:nvGrpSpPr>
        <p:grpSpPr>
          <a:xfrm>
            <a:off x="-190414" y="865650"/>
            <a:ext cx="18691820" cy="577389"/>
            <a:chOff x="0" y="0"/>
            <a:chExt cx="73329023" cy="2265129"/>
          </a:xfrm>
        </p:grpSpPr>
        <p:sp>
          <p:nvSpPr>
            <p:cNvPr id="3" name="Freeform 3"/>
            <p:cNvSpPr/>
            <p:nvPr/>
          </p:nvSpPr>
          <p:spPr>
            <a:xfrm>
              <a:off x="0" y="0"/>
              <a:ext cx="73329025" cy="2265129"/>
            </a:xfrm>
            <a:custGeom>
              <a:avLst/>
              <a:gdLst/>
              <a:ahLst/>
              <a:cxnLst/>
              <a:rect l="l" t="t" r="r" b="b"/>
              <a:pathLst>
                <a:path w="73329025" h="2265129">
                  <a:moveTo>
                    <a:pt x="0" y="0"/>
                  </a:moveTo>
                  <a:lnTo>
                    <a:pt x="73329025" y="0"/>
                  </a:lnTo>
                  <a:lnTo>
                    <a:pt x="73329025" y="2265129"/>
                  </a:lnTo>
                  <a:lnTo>
                    <a:pt x="0" y="2265129"/>
                  </a:lnTo>
                  <a:close/>
                </a:path>
              </a:pathLst>
            </a:custGeom>
            <a:solidFill>
              <a:srgbClr val="DABEB0"/>
            </a:solidFill>
          </p:spPr>
          <p:txBody>
            <a:bodyPr/>
            <a:lstStyle/>
            <a:p>
              <a:endParaRPr lang="en-CA"/>
            </a:p>
          </p:txBody>
        </p:sp>
      </p:grpSp>
      <p:sp>
        <p:nvSpPr>
          <p:cNvPr id="4" name="AutoShape 4"/>
          <p:cNvSpPr/>
          <p:nvPr/>
        </p:nvSpPr>
        <p:spPr>
          <a:xfrm>
            <a:off x="3071489" y="9390955"/>
            <a:ext cx="12145116" cy="0"/>
          </a:xfrm>
          <a:prstGeom prst="line">
            <a:avLst/>
          </a:prstGeom>
          <a:ln w="38100" cap="flat">
            <a:solidFill>
              <a:srgbClr val="000000"/>
            </a:solidFill>
            <a:prstDash val="solid"/>
            <a:headEnd type="none" w="sm" len="sm"/>
            <a:tailEnd type="none" w="sm" len="sm"/>
          </a:ln>
        </p:spPr>
        <p:txBody>
          <a:bodyPr/>
          <a:lstStyle/>
          <a:p>
            <a:endParaRPr lang="en-CA"/>
          </a:p>
        </p:txBody>
      </p:sp>
      <p:grpSp>
        <p:nvGrpSpPr>
          <p:cNvPr id="5" name="Group 5"/>
          <p:cNvGrpSpPr/>
          <p:nvPr/>
        </p:nvGrpSpPr>
        <p:grpSpPr>
          <a:xfrm>
            <a:off x="17538700" y="4369160"/>
            <a:ext cx="785283" cy="3922170"/>
            <a:chOff x="0" y="0"/>
            <a:chExt cx="265639" cy="1326759"/>
          </a:xfrm>
        </p:grpSpPr>
        <p:sp>
          <p:nvSpPr>
            <p:cNvPr id="6" name="Freeform 6"/>
            <p:cNvSpPr/>
            <p:nvPr/>
          </p:nvSpPr>
          <p:spPr>
            <a:xfrm>
              <a:off x="0" y="0"/>
              <a:ext cx="265639" cy="1326759"/>
            </a:xfrm>
            <a:custGeom>
              <a:avLst/>
              <a:gdLst/>
              <a:ahLst/>
              <a:cxnLst/>
              <a:rect l="l" t="t" r="r" b="b"/>
              <a:pathLst>
                <a:path w="265639" h="1326759">
                  <a:moveTo>
                    <a:pt x="0" y="0"/>
                  </a:moveTo>
                  <a:lnTo>
                    <a:pt x="265639" y="0"/>
                  </a:lnTo>
                  <a:lnTo>
                    <a:pt x="265639" y="1326759"/>
                  </a:lnTo>
                  <a:lnTo>
                    <a:pt x="0" y="1326759"/>
                  </a:lnTo>
                  <a:close/>
                </a:path>
              </a:pathLst>
            </a:custGeom>
            <a:solidFill>
              <a:srgbClr val="231F20"/>
            </a:solidFill>
          </p:spPr>
          <p:txBody>
            <a:bodyPr/>
            <a:lstStyle/>
            <a:p>
              <a:endParaRPr lang="en-CA"/>
            </a:p>
          </p:txBody>
        </p:sp>
      </p:grpSp>
      <p:sp>
        <p:nvSpPr>
          <p:cNvPr id="7" name="TextBox 7"/>
          <p:cNvSpPr txBox="1"/>
          <p:nvPr/>
        </p:nvSpPr>
        <p:spPr>
          <a:xfrm>
            <a:off x="3071489" y="2012335"/>
            <a:ext cx="12145022" cy="841705"/>
          </a:xfrm>
          <a:prstGeom prst="rect">
            <a:avLst/>
          </a:prstGeom>
        </p:spPr>
        <p:txBody>
          <a:bodyPr lIns="0" tIns="0" rIns="0" bIns="0" rtlCol="0" anchor="t">
            <a:spAutoFit/>
          </a:bodyPr>
          <a:lstStyle/>
          <a:p>
            <a:pPr>
              <a:lnSpc>
                <a:spcPts val="6967"/>
              </a:lnSpc>
            </a:pPr>
            <a:r>
              <a:rPr lang="en-US" sz="4976" spc="398" dirty="0">
                <a:solidFill>
                  <a:srgbClr val="000000"/>
                </a:solidFill>
                <a:latin typeface="Graduate Bold"/>
              </a:rPr>
              <a:t>Introduction and Purpose </a:t>
            </a:r>
          </a:p>
        </p:txBody>
      </p:sp>
      <p:sp>
        <p:nvSpPr>
          <p:cNvPr id="9" name="TextBox 9"/>
          <p:cNvSpPr txBox="1"/>
          <p:nvPr/>
        </p:nvSpPr>
        <p:spPr>
          <a:xfrm>
            <a:off x="2362200" y="3423337"/>
            <a:ext cx="13182599" cy="5301644"/>
          </a:xfrm>
          <a:prstGeom prst="rect">
            <a:avLst/>
          </a:prstGeom>
        </p:spPr>
        <p:txBody>
          <a:bodyPr wrap="square" lIns="0" tIns="0" rIns="0" bIns="0" rtlCol="0" anchor="t">
            <a:spAutoFit/>
          </a:bodyPr>
          <a:lstStyle/>
          <a:p>
            <a:pPr>
              <a:lnSpc>
                <a:spcPts val="2573"/>
              </a:lnSpc>
            </a:pPr>
            <a:r>
              <a:rPr lang="en-US" sz="2000" spc="294" dirty="0">
                <a:solidFill>
                  <a:srgbClr val="000000"/>
                </a:solidFill>
                <a:latin typeface="Lato Bold"/>
              </a:rPr>
              <a:t>This is the alarming reality that the people of Palestine are facing challenges over half a century and now it has broken all its previous records. By examining the causalities, I aim to bring awareness to the toll that these incidents have taken on individuals and communities.</a:t>
            </a:r>
          </a:p>
          <a:p>
            <a:pPr>
              <a:lnSpc>
                <a:spcPts val="2573"/>
              </a:lnSpc>
            </a:pPr>
            <a:r>
              <a:rPr lang="en-US" sz="2000" spc="294" dirty="0">
                <a:solidFill>
                  <a:srgbClr val="000000"/>
                </a:solidFill>
                <a:latin typeface="Lato Bold"/>
              </a:rPr>
              <a:t> </a:t>
            </a:r>
          </a:p>
          <a:p>
            <a:pPr>
              <a:lnSpc>
                <a:spcPts val="2573"/>
              </a:lnSpc>
            </a:pPr>
            <a:r>
              <a:rPr lang="en-US" sz="2000" spc="294" dirty="0">
                <a:solidFill>
                  <a:srgbClr val="000000"/>
                </a:solidFill>
                <a:latin typeface="Lato Bold"/>
              </a:rPr>
              <a:t>The purpose of this analysis is not only to present statistical figures but to humanize the data, recognizing the lives behind the numbers. Understanding the context of causalities is crucial for fostering empathy, encouraging informed discourse, and contributing to efforts aimed at lasting peace and stability in the region.</a:t>
            </a:r>
          </a:p>
          <a:p>
            <a:pPr>
              <a:lnSpc>
                <a:spcPts val="2573"/>
              </a:lnSpc>
            </a:pPr>
            <a:endParaRPr lang="en-US" sz="2000" spc="294" dirty="0">
              <a:solidFill>
                <a:srgbClr val="000000"/>
              </a:solidFill>
              <a:latin typeface="Lato Bold"/>
            </a:endParaRPr>
          </a:p>
          <a:p>
            <a:pPr>
              <a:lnSpc>
                <a:spcPts val="2573"/>
              </a:lnSpc>
            </a:pPr>
            <a:r>
              <a:rPr lang="en-US" sz="2000" spc="294" dirty="0">
                <a:solidFill>
                  <a:srgbClr val="000000"/>
                </a:solidFill>
                <a:latin typeface="Lato Bold"/>
              </a:rPr>
              <a:t>This study focusses on the years 2000 to 2023 , a period marked by significant geopolitical events and ongoing conflicts. By narrowing our focus to causalities, we aim to shed light on the human cost of these events, providing a comprehensive view of the impact on individuals and communities in Palestine. </a:t>
            </a:r>
          </a:p>
          <a:p>
            <a:pPr>
              <a:lnSpc>
                <a:spcPts val="2573"/>
              </a:lnSpc>
            </a:pPr>
            <a:r>
              <a:rPr lang="en-US" sz="2000" spc="294" dirty="0">
                <a:solidFill>
                  <a:srgbClr val="000000"/>
                </a:solidFill>
                <a:latin typeface="Lato Bold"/>
              </a:rPr>
              <a:t> </a:t>
            </a:r>
          </a:p>
          <a:p>
            <a:pPr>
              <a:lnSpc>
                <a:spcPts val="2573"/>
              </a:lnSpc>
            </a:pPr>
            <a:r>
              <a:rPr lang="en-US" sz="1838" spc="294" dirty="0">
                <a:solidFill>
                  <a:srgbClr val="000000"/>
                </a:solidFill>
                <a:latin typeface="Lato Bold"/>
              </a:rPr>
              <a:t> </a:t>
            </a:r>
          </a:p>
        </p:txBody>
      </p:sp>
      <p:sp>
        <p:nvSpPr>
          <p:cNvPr id="20" name="TextBox 20"/>
          <p:cNvSpPr txBox="1"/>
          <p:nvPr/>
        </p:nvSpPr>
        <p:spPr>
          <a:xfrm>
            <a:off x="3254272" y="5403419"/>
            <a:ext cx="12420600" cy="633700"/>
          </a:xfrm>
          <a:prstGeom prst="rect">
            <a:avLst/>
          </a:prstGeom>
        </p:spPr>
        <p:txBody>
          <a:bodyPr wrap="square" lIns="0" tIns="0" rIns="0" bIns="0" rtlCol="0" anchor="t">
            <a:spAutoFit/>
          </a:bodyPr>
          <a:lstStyle/>
          <a:p>
            <a:pPr>
              <a:lnSpc>
                <a:spcPts val="2573"/>
              </a:lnSpc>
            </a:pPr>
            <a:endParaRPr lang="en-US" sz="1838" spc="294" dirty="0">
              <a:solidFill>
                <a:srgbClr val="000000"/>
              </a:solidFill>
              <a:latin typeface="Lato Bold"/>
            </a:endParaRPr>
          </a:p>
          <a:p>
            <a:pPr>
              <a:lnSpc>
                <a:spcPts val="2573"/>
              </a:lnSpc>
            </a:pPr>
            <a:endParaRPr lang="en-US" sz="1838" spc="294" dirty="0">
              <a:solidFill>
                <a:srgbClr val="000000"/>
              </a:solidFill>
              <a:latin typeface="Lato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grpSp>
        <p:nvGrpSpPr>
          <p:cNvPr id="4" name="Group 4"/>
          <p:cNvGrpSpPr/>
          <p:nvPr/>
        </p:nvGrpSpPr>
        <p:grpSpPr>
          <a:xfrm>
            <a:off x="17538700" y="4369160"/>
            <a:ext cx="785283" cy="3922170"/>
            <a:chOff x="0" y="0"/>
            <a:chExt cx="265639" cy="1326759"/>
          </a:xfrm>
        </p:grpSpPr>
        <p:sp>
          <p:nvSpPr>
            <p:cNvPr id="5" name="Freeform 5"/>
            <p:cNvSpPr/>
            <p:nvPr/>
          </p:nvSpPr>
          <p:spPr>
            <a:xfrm>
              <a:off x="0" y="0"/>
              <a:ext cx="265639" cy="1326759"/>
            </a:xfrm>
            <a:custGeom>
              <a:avLst/>
              <a:gdLst/>
              <a:ahLst/>
              <a:cxnLst/>
              <a:rect l="l" t="t" r="r" b="b"/>
              <a:pathLst>
                <a:path w="265639" h="1326759">
                  <a:moveTo>
                    <a:pt x="0" y="0"/>
                  </a:moveTo>
                  <a:lnTo>
                    <a:pt x="265639" y="0"/>
                  </a:lnTo>
                  <a:lnTo>
                    <a:pt x="265639" y="1326759"/>
                  </a:lnTo>
                  <a:lnTo>
                    <a:pt x="0" y="1326759"/>
                  </a:lnTo>
                  <a:close/>
                </a:path>
              </a:pathLst>
            </a:custGeom>
            <a:solidFill>
              <a:srgbClr val="DABEB0"/>
            </a:solidFill>
          </p:spPr>
          <p:txBody>
            <a:bodyPr/>
            <a:lstStyle/>
            <a:p>
              <a:endParaRPr lang="en-CA"/>
            </a:p>
          </p:txBody>
        </p:sp>
      </p:grpSp>
      <p:sp>
        <p:nvSpPr>
          <p:cNvPr id="7" name="TextBox 7"/>
          <p:cNvSpPr txBox="1"/>
          <p:nvPr/>
        </p:nvSpPr>
        <p:spPr>
          <a:xfrm>
            <a:off x="2057400" y="871180"/>
            <a:ext cx="12649200" cy="897682"/>
          </a:xfrm>
          <a:prstGeom prst="rect">
            <a:avLst/>
          </a:prstGeom>
        </p:spPr>
        <p:txBody>
          <a:bodyPr wrap="square" lIns="0" tIns="0" rIns="0" bIns="0" rtlCol="0" anchor="t">
            <a:spAutoFit/>
          </a:bodyPr>
          <a:lstStyle/>
          <a:p>
            <a:pPr>
              <a:lnSpc>
                <a:spcPts val="6967"/>
              </a:lnSpc>
            </a:pPr>
            <a:r>
              <a:rPr lang="en-US" sz="6000" spc="398" dirty="0">
                <a:solidFill>
                  <a:srgbClr val="FFFFFF"/>
                </a:solidFill>
                <a:latin typeface="Graduate Bold"/>
              </a:rPr>
              <a:t>Fatalities Happen Over The Years</a:t>
            </a:r>
          </a:p>
        </p:txBody>
      </p:sp>
      <p:sp>
        <p:nvSpPr>
          <p:cNvPr id="9" name="AutoShape 9"/>
          <p:cNvSpPr/>
          <p:nvPr/>
        </p:nvSpPr>
        <p:spPr>
          <a:xfrm flipV="1">
            <a:off x="7086600" y="9944100"/>
            <a:ext cx="9585146" cy="1"/>
          </a:xfrm>
          <a:prstGeom prst="line">
            <a:avLst/>
          </a:prstGeom>
          <a:ln w="38100" cap="flat">
            <a:solidFill>
              <a:srgbClr val="FFFFFF"/>
            </a:solidFill>
            <a:prstDash val="solid"/>
            <a:headEnd type="none" w="sm" len="sm"/>
            <a:tailEnd type="none" w="sm" len="sm"/>
          </a:ln>
        </p:spPr>
        <p:txBody>
          <a:bodyPr/>
          <a:lstStyle/>
          <a:p>
            <a:endParaRPr lang="en-CA"/>
          </a:p>
        </p:txBody>
      </p:sp>
      <p:sp>
        <p:nvSpPr>
          <p:cNvPr id="17" name="TextBox 16">
            <a:extLst>
              <a:ext uri="{FF2B5EF4-FFF2-40B4-BE49-F238E27FC236}">
                <a16:creationId xmlns:a16="http://schemas.microsoft.com/office/drawing/2014/main" id="{DA85301B-4862-DA7F-4460-BBA72B1145B6}"/>
              </a:ext>
            </a:extLst>
          </p:cNvPr>
          <p:cNvSpPr txBox="1"/>
          <p:nvPr/>
        </p:nvSpPr>
        <p:spPr>
          <a:xfrm>
            <a:off x="4580467" y="4285093"/>
            <a:ext cx="9160932" cy="391582"/>
          </a:xfrm>
          <a:prstGeom prst="rect">
            <a:avLst/>
          </a:prstGeom>
          <a:noFill/>
        </p:spPr>
        <p:txBody>
          <a:bodyPr wrap="square">
            <a:spAutoFit/>
          </a:bodyPr>
          <a:lstStyle/>
          <a:p>
            <a:pPr>
              <a:lnSpc>
                <a:spcPts val="2573"/>
              </a:lnSpc>
            </a:pPr>
            <a:r>
              <a:rPr lang="en-US" sz="1800" spc="294" dirty="0">
                <a:solidFill>
                  <a:srgbClr val="000000"/>
                </a:solidFill>
                <a:latin typeface="Lato Bold"/>
              </a:rPr>
              <a:t>\</a:t>
            </a:r>
          </a:p>
        </p:txBody>
      </p:sp>
      <p:sp>
        <p:nvSpPr>
          <p:cNvPr id="22" name="TextBox 9">
            <a:extLst>
              <a:ext uri="{FF2B5EF4-FFF2-40B4-BE49-F238E27FC236}">
                <a16:creationId xmlns:a16="http://schemas.microsoft.com/office/drawing/2014/main" id="{DFFAD785-3BAC-DDD8-D7FE-CC572725A937}"/>
              </a:ext>
            </a:extLst>
          </p:cNvPr>
          <p:cNvSpPr txBox="1"/>
          <p:nvPr/>
        </p:nvSpPr>
        <p:spPr>
          <a:xfrm>
            <a:off x="838200" y="2628900"/>
            <a:ext cx="4833752" cy="6635343"/>
          </a:xfrm>
          <a:prstGeom prst="rect">
            <a:avLst/>
          </a:prstGeom>
        </p:spPr>
        <p:txBody>
          <a:bodyPr wrap="square" lIns="0" tIns="0" rIns="0" bIns="0" rtlCol="0" anchor="t">
            <a:spAutoFit/>
          </a:bodyPr>
          <a:lstStyle/>
          <a:p>
            <a:pPr>
              <a:lnSpc>
                <a:spcPts val="2573"/>
              </a:lnSpc>
            </a:pPr>
            <a:r>
              <a:rPr lang="en-US" sz="1838" spc="294" dirty="0">
                <a:solidFill>
                  <a:schemeClr val="bg1"/>
                </a:solidFill>
                <a:latin typeface="Lato Bold"/>
              </a:rPr>
              <a:t>It all started with Israel taking over the remaining Palestinian lands in 1967 which then slowly resulted in the escalation of the conflict. Israeli's having greater military power attacked Palestinian territories and its people leading killings on an unprecedented scale. </a:t>
            </a:r>
          </a:p>
          <a:p>
            <a:pPr>
              <a:lnSpc>
                <a:spcPts val="2573"/>
              </a:lnSpc>
            </a:pPr>
            <a:endParaRPr lang="en-US" sz="1838" spc="294" dirty="0">
              <a:solidFill>
                <a:schemeClr val="bg1"/>
              </a:solidFill>
              <a:latin typeface="Lato Bold"/>
            </a:endParaRPr>
          </a:p>
          <a:p>
            <a:pPr>
              <a:lnSpc>
                <a:spcPts val="2573"/>
              </a:lnSpc>
            </a:pPr>
            <a:r>
              <a:rPr lang="en-US" sz="1838" spc="294" dirty="0">
                <a:solidFill>
                  <a:schemeClr val="bg1"/>
                </a:solidFill>
                <a:latin typeface="Lato Bold"/>
              </a:rPr>
              <a:t>The conflict itself has changed a lot over the years with the trend of the number of fatalities changing. Looking at the data the peak in fatalities is in 2014 with around 2,332 killings in one year. Overall, the killings have only increased, and the conflict has only escalated since 2000.</a:t>
            </a:r>
          </a:p>
          <a:p>
            <a:pPr>
              <a:lnSpc>
                <a:spcPts val="2573"/>
              </a:lnSpc>
            </a:pPr>
            <a:r>
              <a:rPr lang="en-US" sz="1838" spc="294" dirty="0">
                <a:solidFill>
                  <a:srgbClr val="000000"/>
                </a:solidFill>
                <a:latin typeface="Lato Bold"/>
              </a:rPr>
              <a:t> </a:t>
            </a:r>
          </a:p>
        </p:txBody>
      </p:sp>
      <p:pic>
        <p:nvPicPr>
          <p:cNvPr id="24" name="Picture 23">
            <a:extLst>
              <a:ext uri="{FF2B5EF4-FFF2-40B4-BE49-F238E27FC236}">
                <a16:creationId xmlns:a16="http://schemas.microsoft.com/office/drawing/2014/main" id="{8C35F7BA-D7EB-F611-4CE7-0D1F1384B052}"/>
              </a:ext>
            </a:extLst>
          </p:cNvPr>
          <p:cNvPicPr>
            <a:picLocks noChangeAspect="1"/>
          </p:cNvPicPr>
          <p:nvPr/>
        </p:nvPicPr>
        <p:blipFill>
          <a:blip r:embed="rId2"/>
          <a:stretch>
            <a:fillRect/>
          </a:stretch>
        </p:blipFill>
        <p:spPr>
          <a:xfrm>
            <a:off x="6172200" y="2787500"/>
            <a:ext cx="10041859" cy="55038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EEEC"/>
        </a:solidFill>
        <a:effectLst/>
      </p:bgPr>
    </p:bg>
    <p:spTree>
      <p:nvGrpSpPr>
        <p:cNvPr id="1" name=""/>
        <p:cNvGrpSpPr/>
        <p:nvPr/>
      </p:nvGrpSpPr>
      <p:grpSpPr>
        <a:xfrm>
          <a:off x="0" y="0"/>
          <a:ext cx="0" cy="0"/>
          <a:chOff x="0" y="0"/>
          <a:chExt cx="0" cy="0"/>
        </a:xfrm>
      </p:grpSpPr>
      <p:sp>
        <p:nvSpPr>
          <p:cNvPr id="17" name="Freeform 5">
            <a:extLst>
              <a:ext uri="{FF2B5EF4-FFF2-40B4-BE49-F238E27FC236}">
                <a16:creationId xmlns:a16="http://schemas.microsoft.com/office/drawing/2014/main" id="{625CECFA-3A3C-308F-63A8-E4E873AFF592}"/>
              </a:ext>
            </a:extLst>
          </p:cNvPr>
          <p:cNvSpPr/>
          <p:nvPr/>
        </p:nvSpPr>
        <p:spPr>
          <a:xfrm>
            <a:off x="4648200" y="3992991"/>
            <a:ext cx="9265920" cy="4894133"/>
          </a:xfrm>
          <a:custGeom>
            <a:avLst/>
            <a:gdLst/>
            <a:ahLst/>
            <a:cxnLst/>
            <a:rect l="l" t="t" r="r" b="b"/>
            <a:pathLst>
              <a:path w="5449288" h="3922170">
                <a:moveTo>
                  <a:pt x="0" y="0"/>
                </a:moveTo>
                <a:lnTo>
                  <a:pt x="5449288" y="0"/>
                </a:lnTo>
                <a:lnTo>
                  <a:pt x="5449288" y="3922171"/>
                </a:lnTo>
                <a:lnTo>
                  <a:pt x="0" y="3922171"/>
                </a:lnTo>
                <a:lnTo>
                  <a:pt x="0" y="0"/>
                </a:lnTo>
                <a:close/>
              </a:path>
            </a:pathLst>
          </a:custGeom>
          <a:blipFill>
            <a:blip r:embed="rId2"/>
            <a:stretch>
              <a:fillRect l="-3914" r="-3914"/>
            </a:stretch>
          </a:blipFill>
        </p:spPr>
        <p:txBody>
          <a:bodyPr/>
          <a:lstStyle/>
          <a:p>
            <a:endParaRPr lang="en-CA"/>
          </a:p>
        </p:txBody>
      </p:sp>
      <p:grpSp>
        <p:nvGrpSpPr>
          <p:cNvPr id="2" name="Group 2"/>
          <p:cNvGrpSpPr/>
          <p:nvPr/>
        </p:nvGrpSpPr>
        <p:grpSpPr>
          <a:xfrm>
            <a:off x="17538700" y="4369160"/>
            <a:ext cx="785283" cy="3922170"/>
            <a:chOff x="0" y="0"/>
            <a:chExt cx="265639" cy="1326759"/>
          </a:xfrm>
        </p:grpSpPr>
        <p:sp>
          <p:nvSpPr>
            <p:cNvPr id="3" name="Freeform 3"/>
            <p:cNvSpPr/>
            <p:nvPr/>
          </p:nvSpPr>
          <p:spPr>
            <a:xfrm>
              <a:off x="0" y="0"/>
              <a:ext cx="265639" cy="1326759"/>
            </a:xfrm>
            <a:custGeom>
              <a:avLst/>
              <a:gdLst/>
              <a:ahLst/>
              <a:cxnLst/>
              <a:rect l="l" t="t" r="r" b="b"/>
              <a:pathLst>
                <a:path w="265639" h="1326759">
                  <a:moveTo>
                    <a:pt x="0" y="0"/>
                  </a:moveTo>
                  <a:lnTo>
                    <a:pt x="265639" y="0"/>
                  </a:lnTo>
                  <a:lnTo>
                    <a:pt x="265639" y="1326759"/>
                  </a:lnTo>
                  <a:lnTo>
                    <a:pt x="0" y="1326759"/>
                  </a:lnTo>
                  <a:close/>
                </a:path>
              </a:pathLst>
            </a:custGeom>
            <a:solidFill>
              <a:srgbClr val="231F20"/>
            </a:solidFill>
          </p:spPr>
          <p:txBody>
            <a:bodyPr/>
            <a:lstStyle/>
            <a:p>
              <a:endParaRPr lang="en-CA"/>
            </a:p>
          </p:txBody>
        </p:sp>
      </p:grpSp>
      <p:sp>
        <p:nvSpPr>
          <p:cNvPr id="6" name="AutoShape 6"/>
          <p:cNvSpPr/>
          <p:nvPr/>
        </p:nvSpPr>
        <p:spPr>
          <a:xfrm rot="5400000">
            <a:off x="-741885" y="6311195"/>
            <a:ext cx="3922170" cy="0"/>
          </a:xfrm>
          <a:prstGeom prst="line">
            <a:avLst/>
          </a:prstGeom>
          <a:ln w="38100" cap="flat">
            <a:solidFill>
              <a:srgbClr val="231F20"/>
            </a:solidFill>
            <a:prstDash val="solid"/>
            <a:headEnd type="none" w="sm" len="sm"/>
            <a:tailEnd type="none" w="sm" len="sm"/>
          </a:ln>
        </p:spPr>
        <p:txBody>
          <a:bodyPr/>
          <a:lstStyle/>
          <a:p>
            <a:endParaRPr lang="en-CA"/>
          </a:p>
        </p:txBody>
      </p:sp>
      <p:sp>
        <p:nvSpPr>
          <p:cNvPr id="9" name="TextBox 9"/>
          <p:cNvSpPr txBox="1"/>
          <p:nvPr/>
        </p:nvSpPr>
        <p:spPr>
          <a:xfrm>
            <a:off x="1676400" y="1610169"/>
            <a:ext cx="13690188" cy="841705"/>
          </a:xfrm>
          <a:prstGeom prst="rect">
            <a:avLst/>
          </a:prstGeom>
        </p:spPr>
        <p:txBody>
          <a:bodyPr lIns="0" tIns="0" rIns="0" bIns="0" rtlCol="0" anchor="t">
            <a:spAutoFit/>
          </a:bodyPr>
          <a:lstStyle/>
          <a:p>
            <a:pPr>
              <a:lnSpc>
                <a:spcPts val="6967"/>
              </a:lnSpc>
            </a:pPr>
            <a:r>
              <a:rPr lang="en-US" sz="4976" spc="398" dirty="0">
                <a:solidFill>
                  <a:srgbClr val="000000"/>
                </a:solidFill>
                <a:latin typeface="Graduate Bold"/>
              </a:rPr>
              <a:t>Fatalities Over The Years by Gender .</a:t>
            </a:r>
          </a:p>
        </p:txBody>
      </p:sp>
      <p:sp>
        <p:nvSpPr>
          <p:cNvPr id="11" name="AutoShape 11"/>
          <p:cNvSpPr/>
          <p:nvPr/>
        </p:nvSpPr>
        <p:spPr>
          <a:xfrm>
            <a:off x="1676400" y="1401197"/>
            <a:ext cx="12145494" cy="0"/>
          </a:xfrm>
          <a:prstGeom prst="line">
            <a:avLst/>
          </a:prstGeom>
          <a:ln w="38100" cap="flat">
            <a:solidFill>
              <a:srgbClr val="231F20"/>
            </a:solidFill>
            <a:prstDash val="solid"/>
            <a:headEnd type="none" w="sm" len="sm"/>
            <a:tailEnd type="none" w="sm" len="sm"/>
          </a:ln>
        </p:spPr>
        <p:txBody>
          <a:bodyPr/>
          <a:lstStyle/>
          <a:p>
            <a:endParaRPr lang="en-CA"/>
          </a:p>
        </p:txBody>
      </p:sp>
      <p:sp>
        <p:nvSpPr>
          <p:cNvPr id="12" name="AutoShape 12"/>
          <p:cNvSpPr/>
          <p:nvPr/>
        </p:nvSpPr>
        <p:spPr>
          <a:xfrm>
            <a:off x="1676400" y="3086100"/>
            <a:ext cx="12145116" cy="0"/>
          </a:xfrm>
          <a:prstGeom prst="line">
            <a:avLst/>
          </a:prstGeom>
          <a:ln w="38100" cap="flat">
            <a:solidFill>
              <a:srgbClr val="231F20"/>
            </a:solidFill>
            <a:prstDash val="solid"/>
            <a:headEnd type="none" w="sm" len="sm"/>
            <a:tailEnd type="none" w="sm" len="sm"/>
          </a:ln>
        </p:spPr>
        <p:txBody>
          <a:bodyPr/>
          <a:lstStyle/>
          <a:p>
            <a:endParaRPr lang="en-CA"/>
          </a:p>
        </p:txBody>
      </p:sp>
      <p:sp>
        <p:nvSpPr>
          <p:cNvPr id="19" name="TextBox 9">
            <a:extLst>
              <a:ext uri="{FF2B5EF4-FFF2-40B4-BE49-F238E27FC236}">
                <a16:creationId xmlns:a16="http://schemas.microsoft.com/office/drawing/2014/main" id="{1CB49E1F-6231-AD28-4EAE-3028424DCF05}"/>
              </a:ext>
            </a:extLst>
          </p:cNvPr>
          <p:cNvSpPr txBox="1"/>
          <p:nvPr/>
        </p:nvSpPr>
        <p:spPr>
          <a:xfrm>
            <a:off x="1726554" y="4533900"/>
            <a:ext cx="2678430" cy="2967672"/>
          </a:xfrm>
          <a:prstGeom prst="rect">
            <a:avLst/>
          </a:prstGeom>
        </p:spPr>
        <p:txBody>
          <a:bodyPr wrap="square" lIns="0" tIns="0" rIns="0" bIns="0" rtlCol="0" anchor="t">
            <a:spAutoFit/>
          </a:bodyPr>
          <a:lstStyle/>
          <a:p>
            <a:pPr>
              <a:lnSpc>
                <a:spcPts val="2573"/>
              </a:lnSpc>
            </a:pPr>
            <a:endParaRPr lang="en-US" sz="1838" spc="294" dirty="0">
              <a:solidFill>
                <a:srgbClr val="000000"/>
              </a:solidFill>
              <a:latin typeface="Lato Bold"/>
            </a:endParaRPr>
          </a:p>
          <a:p>
            <a:pPr>
              <a:lnSpc>
                <a:spcPts val="2573"/>
              </a:lnSpc>
            </a:pPr>
            <a:r>
              <a:rPr lang="en-US" sz="1838" spc="294" dirty="0">
                <a:solidFill>
                  <a:srgbClr val="000000"/>
                </a:solidFill>
                <a:latin typeface="Lato Bold"/>
              </a:rPr>
              <a:t>Furthermore, while females have been a target of these fatalities Palestinian men specifically have been a target of these killings. </a:t>
            </a:r>
          </a:p>
        </p:txBody>
      </p:sp>
      <p:pic>
        <p:nvPicPr>
          <p:cNvPr id="5" name="Picture 4">
            <a:extLst>
              <a:ext uri="{FF2B5EF4-FFF2-40B4-BE49-F238E27FC236}">
                <a16:creationId xmlns:a16="http://schemas.microsoft.com/office/drawing/2014/main" id="{EFDE2209-7359-A668-5D4B-A6F10991C334}"/>
              </a:ext>
            </a:extLst>
          </p:cNvPr>
          <p:cNvPicPr>
            <a:picLocks noChangeAspect="1"/>
          </p:cNvPicPr>
          <p:nvPr/>
        </p:nvPicPr>
        <p:blipFill>
          <a:blip r:embed="rId3"/>
          <a:stretch>
            <a:fillRect/>
          </a:stretch>
        </p:blipFill>
        <p:spPr>
          <a:xfrm>
            <a:off x="4648200" y="3330787"/>
            <a:ext cx="11430000" cy="612813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EEC"/>
        </a:solidFill>
        <a:effectLst/>
      </p:bgPr>
    </p:bg>
    <p:spTree>
      <p:nvGrpSpPr>
        <p:cNvPr id="1" name=""/>
        <p:cNvGrpSpPr/>
        <p:nvPr/>
      </p:nvGrpSpPr>
      <p:grpSpPr>
        <a:xfrm>
          <a:off x="0" y="0"/>
          <a:ext cx="0" cy="0"/>
          <a:chOff x="0" y="0"/>
          <a:chExt cx="0" cy="0"/>
        </a:xfrm>
      </p:grpSpPr>
      <p:sp>
        <p:nvSpPr>
          <p:cNvPr id="17" name="Freeform 5">
            <a:extLst>
              <a:ext uri="{FF2B5EF4-FFF2-40B4-BE49-F238E27FC236}">
                <a16:creationId xmlns:a16="http://schemas.microsoft.com/office/drawing/2014/main" id="{625CECFA-3A3C-308F-63A8-E4E873AFF592}"/>
              </a:ext>
            </a:extLst>
          </p:cNvPr>
          <p:cNvSpPr/>
          <p:nvPr/>
        </p:nvSpPr>
        <p:spPr>
          <a:xfrm>
            <a:off x="6477000" y="3921218"/>
            <a:ext cx="8991600" cy="4894133"/>
          </a:xfrm>
          <a:custGeom>
            <a:avLst/>
            <a:gdLst/>
            <a:ahLst/>
            <a:cxnLst/>
            <a:rect l="l" t="t" r="r" b="b"/>
            <a:pathLst>
              <a:path w="5449288" h="3922170">
                <a:moveTo>
                  <a:pt x="0" y="0"/>
                </a:moveTo>
                <a:lnTo>
                  <a:pt x="5449288" y="0"/>
                </a:lnTo>
                <a:lnTo>
                  <a:pt x="5449288" y="3922171"/>
                </a:lnTo>
                <a:lnTo>
                  <a:pt x="0" y="3922171"/>
                </a:lnTo>
                <a:lnTo>
                  <a:pt x="0" y="0"/>
                </a:lnTo>
                <a:close/>
              </a:path>
            </a:pathLst>
          </a:custGeom>
          <a:blipFill>
            <a:blip r:embed="rId2"/>
            <a:stretch>
              <a:fillRect l="-3914" r="-3914"/>
            </a:stretch>
          </a:blipFill>
        </p:spPr>
        <p:txBody>
          <a:bodyPr/>
          <a:lstStyle/>
          <a:p>
            <a:endParaRPr lang="en-CA"/>
          </a:p>
        </p:txBody>
      </p:sp>
      <p:grpSp>
        <p:nvGrpSpPr>
          <p:cNvPr id="2" name="Group 2"/>
          <p:cNvGrpSpPr/>
          <p:nvPr/>
        </p:nvGrpSpPr>
        <p:grpSpPr>
          <a:xfrm>
            <a:off x="17538700" y="4369160"/>
            <a:ext cx="785283" cy="3922170"/>
            <a:chOff x="0" y="0"/>
            <a:chExt cx="265639" cy="1326759"/>
          </a:xfrm>
        </p:grpSpPr>
        <p:sp>
          <p:nvSpPr>
            <p:cNvPr id="3" name="Freeform 3"/>
            <p:cNvSpPr/>
            <p:nvPr/>
          </p:nvSpPr>
          <p:spPr>
            <a:xfrm>
              <a:off x="0" y="0"/>
              <a:ext cx="265639" cy="1326759"/>
            </a:xfrm>
            <a:custGeom>
              <a:avLst/>
              <a:gdLst/>
              <a:ahLst/>
              <a:cxnLst/>
              <a:rect l="l" t="t" r="r" b="b"/>
              <a:pathLst>
                <a:path w="265639" h="1326759">
                  <a:moveTo>
                    <a:pt x="0" y="0"/>
                  </a:moveTo>
                  <a:lnTo>
                    <a:pt x="265639" y="0"/>
                  </a:lnTo>
                  <a:lnTo>
                    <a:pt x="265639" y="1326759"/>
                  </a:lnTo>
                  <a:lnTo>
                    <a:pt x="0" y="1326759"/>
                  </a:lnTo>
                  <a:close/>
                </a:path>
              </a:pathLst>
            </a:custGeom>
            <a:solidFill>
              <a:srgbClr val="231F20"/>
            </a:solidFill>
          </p:spPr>
          <p:txBody>
            <a:bodyPr/>
            <a:lstStyle/>
            <a:p>
              <a:endParaRPr lang="en-CA"/>
            </a:p>
          </p:txBody>
        </p:sp>
      </p:grpSp>
      <p:sp>
        <p:nvSpPr>
          <p:cNvPr id="6" name="AutoShape 6"/>
          <p:cNvSpPr/>
          <p:nvPr/>
        </p:nvSpPr>
        <p:spPr>
          <a:xfrm rot="5400000">
            <a:off x="-741885" y="6311195"/>
            <a:ext cx="3922170" cy="0"/>
          </a:xfrm>
          <a:prstGeom prst="line">
            <a:avLst/>
          </a:prstGeom>
          <a:ln w="38100" cap="flat">
            <a:solidFill>
              <a:srgbClr val="231F20"/>
            </a:solidFill>
            <a:prstDash val="solid"/>
            <a:headEnd type="none" w="sm" len="sm"/>
            <a:tailEnd type="none" w="sm" len="sm"/>
          </a:ln>
        </p:spPr>
        <p:txBody>
          <a:bodyPr/>
          <a:lstStyle/>
          <a:p>
            <a:endParaRPr lang="en-CA"/>
          </a:p>
        </p:txBody>
      </p:sp>
      <p:sp>
        <p:nvSpPr>
          <p:cNvPr id="9" name="TextBox 9"/>
          <p:cNvSpPr txBox="1"/>
          <p:nvPr/>
        </p:nvSpPr>
        <p:spPr>
          <a:xfrm>
            <a:off x="1676400" y="1610169"/>
            <a:ext cx="13690188" cy="841705"/>
          </a:xfrm>
          <a:prstGeom prst="rect">
            <a:avLst/>
          </a:prstGeom>
        </p:spPr>
        <p:txBody>
          <a:bodyPr lIns="0" tIns="0" rIns="0" bIns="0" rtlCol="0" anchor="t">
            <a:spAutoFit/>
          </a:bodyPr>
          <a:lstStyle/>
          <a:p>
            <a:pPr>
              <a:lnSpc>
                <a:spcPts val="6967"/>
              </a:lnSpc>
            </a:pPr>
            <a:r>
              <a:rPr lang="en-US" sz="4976" spc="398" dirty="0">
                <a:solidFill>
                  <a:srgbClr val="000000"/>
                </a:solidFill>
                <a:latin typeface="Graduate Bold"/>
              </a:rPr>
              <a:t>Fatalities Over The Years by Citizens</a:t>
            </a:r>
          </a:p>
        </p:txBody>
      </p:sp>
      <p:sp>
        <p:nvSpPr>
          <p:cNvPr id="11" name="AutoShape 11"/>
          <p:cNvSpPr/>
          <p:nvPr/>
        </p:nvSpPr>
        <p:spPr>
          <a:xfrm>
            <a:off x="1676400" y="1401197"/>
            <a:ext cx="12145494" cy="0"/>
          </a:xfrm>
          <a:prstGeom prst="line">
            <a:avLst/>
          </a:prstGeom>
          <a:ln w="38100" cap="flat">
            <a:solidFill>
              <a:srgbClr val="231F20"/>
            </a:solidFill>
            <a:prstDash val="solid"/>
            <a:headEnd type="none" w="sm" len="sm"/>
            <a:tailEnd type="none" w="sm" len="sm"/>
          </a:ln>
        </p:spPr>
        <p:txBody>
          <a:bodyPr/>
          <a:lstStyle/>
          <a:p>
            <a:endParaRPr lang="en-CA"/>
          </a:p>
        </p:txBody>
      </p:sp>
      <p:sp>
        <p:nvSpPr>
          <p:cNvPr id="12" name="AutoShape 12"/>
          <p:cNvSpPr/>
          <p:nvPr/>
        </p:nvSpPr>
        <p:spPr>
          <a:xfrm>
            <a:off x="1676400" y="3695674"/>
            <a:ext cx="12145116" cy="0"/>
          </a:xfrm>
          <a:prstGeom prst="line">
            <a:avLst/>
          </a:prstGeom>
          <a:ln w="38100" cap="flat">
            <a:solidFill>
              <a:srgbClr val="231F20"/>
            </a:solidFill>
            <a:prstDash val="solid"/>
            <a:headEnd type="none" w="sm" len="sm"/>
            <a:tailEnd type="none" w="sm" len="sm"/>
          </a:ln>
        </p:spPr>
        <p:txBody>
          <a:bodyPr/>
          <a:lstStyle/>
          <a:p>
            <a:endParaRPr lang="en-CA"/>
          </a:p>
        </p:txBody>
      </p:sp>
      <p:sp>
        <p:nvSpPr>
          <p:cNvPr id="18" name="TextBox 9">
            <a:extLst>
              <a:ext uri="{FF2B5EF4-FFF2-40B4-BE49-F238E27FC236}">
                <a16:creationId xmlns:a16="http://schemas.microsoft.com/office/drawing/2014/main" id="{FD6E44A1-5993-EAFF-6475-E05ABC613843}"/>
              </a:ext>
            </a:extLst>
          </p:cNvPr>
          <p:cNvSpPr txBox="1"/>
          <p:nvPr/>
        </p:nvSpPr>
        <p:spPr>
          <a:xfrm>
            <a:off x="2272803" y="4041793"/>
            <a:ext cx="3456265" cy="4634795"/>
          </a:xfrm>
          <a:prstGeom prst="rect">
            <a:avLst/>
          </a:prstGeom>
        </p:spPr>
        <p:txBody>
          <a:bodyPr wrap="square" lIns="0" tIns="0" rIns="0" bIns="0" rtlCol="0" anchor="t">
            <a:spAutoFit/>
          </a:bodyPr>
          <a:lstStyle/>
          <a:p>
            <a:pPr>
              <a:lnSpc>
                <a:spcPts val="2573"/>
              </a:lnSpc>
            </a:pPr>
            <a:r>
              <a:rPr lang="en-US" sz="1838" spc="294" dirty="0">
                <a:solidFill>
                  <a:srgbClr val="000000"/>
                </a:solidFill>
                <a:latin typeface="Lato Bold"/>
              </a:rPr>
              <a:t>Palestine does not consist of Palestinians it also has Israelis, Americans and Jordanians that have been a target of Israeli bombing, but the difference is clear. Palestinian killings are far greater in number. Palestinian fatalities are 10% more than Israeli fatalities. </a:t>
            </a:r>
          </a:p>
          <a:p>
            <a:pPr>
              <a:lnSpc>
                <a:spcPts val="2573"/>
              </a:lnSpc>
            </a:pPr>
            <a:endParaRPr lang="en-US" sz="1838" spc="294" dirty="0">
              <a:solidFill>
                <a:srgbClr val="000000"/>
              </a:solidFill>
              <a:latin typeface="Lato Bold"/>
            </a:endParaRPr>
          </a:p>
        </p:txBody>
      </p:sp>
      <p:pic>
        <p:nvPicPr>
          <p:cNvPr id="5" name="Picture 4">
            <a:extLst>
              <a:ext uri="{FF2B5EF4-FFF2-40B4-BE49-F238E27FC236}">
                <a16:creationId xmlns:a16="http://schemas.microsoft.com/office/drawing/2014/main" id="{F8E2819A-1B04-7FD4-449B-1CCA670E5497}"/>
              </a:ext>
            </a:extLst>
          </p:cNvPr>
          <p:cNvPicPr>
            <a:picLocks noChangeAspect="1"/>
          </p:cNvPicPr>
          <p:nvPr/>
        </p:nvPicPr>
        <p:blipFill>
          <a:blip r:embed="rId3"/>
          <a:stretch>
            <a:fillRect/>
          </a:stretch>
        </p:blipFill>
        <p:spPr>
          <a:xfrm>
            <a:off x="6365594" y="3868462"/>
            <a:ext cx="9649603" cy="5186079"/>
          </a:xfrm>
          <a:prstGeom prst="rect">
            <a:avLst/>
          </a:prstGeom>
        </p:spPr>
      </p:pic>
    </p:spTree>
    <p:extLst>
      <p:ext uri="{BB962C8B-B14F-4D97-AF65-F5344CB8AC3E}">
        <p14:creationId xmlns:p14="http://schemas.microsoft.com/office/powerpoint/2010/main" val="256323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EEEC"/>
        </a:solidFill>
        <a:effectLst/>
      </p:bgPr>
    </p:bg>
    <p:spTree>
      <p:nvGrpSpPr>
        <p:cNvPr id="1" name=""/>
        <p:cNvGrpSpPr/>
        <p:nvPr/>
      </p:nvGrpSpPr>
      <p:grpSpPr>
        <a:xfrm>
          <a:off x="0" y="0"/>
          <a:ext cx="0" cy="0"/>
          <a:chOff x="0" y="0"/>
          <a:chExt cx="0" cy="0"/>
        </a:xfrm>
      </p:grpSpPr>
      <p:grpSp>
        <p:nvGrpSpPr>
          <p:cNvPr id="2" name="Group 2"/>
          <p:cNvGrpSpPr/>
          <p:nvPr/>
        </p:nvGrpSpPr>
        <p:grpSpPr>
          <a:xfrm>
            <a:off x="17538700" y="4369160"/>
            <a:ext cx="785283" cy="3922170"/>
            <a:chOff x="0" y="0"/>
            <a:chExt cx="265639" cy="1326759"/>
          </a:xfrm>
        </p:grpSpPr>
        <p:sp>
          <p:nvSpPr>
            <p:cNvPr id="3" name="Freeform 3"/>
            <p:cNvSpPr/>
            <p:nvPr/>
          </p:nvSpPr>
          <p:spPr>
            <a:xfrm>
              <a:off x="0" y="0"/>
              <a:ext cx="265639" cy="1326759"/>
            </a:xfrm>
            <a:custGeom>
              <a:avLst/>
              <a:gdLst/>
              <a:ahLst/>
              <a:cxnLst/>
              <a:rect l="l" t="t" r="r" b="b"/>
              <a:pathLst>
                <a:path w="265639" h="1326759">
                  <a:moveTo>
                    <a:pt x="0" y="0"/>
                  </a:moveTo>
                  <a:lnTo>
                    <a:pt x="265639" y="0"/>
                  </a:lnTo>
                  <a:lnTo>
                    <a:pt x="265639" y="1326759"/>
                  </a:lnTo>
                  <a:lnTo>
                    <a:pt x="0" y="1326759"/>
                  </a:lnTo>
                  <a:close/>
                </a:path>
              </a:pathLst>
            </a:custGeom>
            <a:solidFill>
              <a:srgbClr val="231F20"/>
            </a:solidFill>
          </p:spPr>
          <p:txBody>
            <a:bodyPr/>
            <a:lstStyle/>
            <a:p>
              <a:endParaRPr lang="en-CA"/>
            </a:p>
          </p:txBody>
        </p:sp>
      </p:grpSp>
      <p:grpSp>
        <p:nvGrpSpPr>
          <p:cNvPr id="4" name="Group 4"/>
          <p:cNvGrpSpPr/>
          <p:nvPr/>
        </p:nvGrpSpPr>
        <p:grpSpPr>
          <a:xfrm>
            <a:off x="-190414" y="865650"/>
            <a:ext cx="18691820" cy="577389"/>
            <a:chOff x="0" y="0"/>
            <a:chExt cx="73329023" cy="2265129"/>
          </a:xfrm>
        </p:grpSpPr>
        <p:sp>
          <p:nvSpPr>
            <p:cNvPr id="5" name="Freeform 5"/>
            <p:cNvSpPr/>
            <p:nvPr/>
          </p:nvSpPr>
          <p:spPr>
            <a:xfrm>
              <a:off x="0" y="0"/>
              <a:ext cx="73329025" cy="2265129"/>
            </a:xfrm>
            <a:custGeom>
              <a:avLst/>
              <a:gdLst/>
              <a:ahLst/>
              <a:cxnLst/>
              <a:rect l="l" t="t" r="r" b="b"/>
              <a:pathLst>
                <a:path w="73329025" h="2265129">
                  <a:moveTo>
                    <a:pt x="0" y="0"/>
                  </a:moveTo>
                  <a:lnTo>
                    <a:pt x="73329025" y="0"/>
                  </a:lnTo>
                  <a:lnTo>
                    <a:pt x="73329025" y="2265129"/>
                  </a:lnTo>
                  <a:lnTo>
                    <a:pt x="0" y="2265129"/>
                  </a:lnTo>
                  <a:close/>
                </a:path>
              </a:pathLst>
            </a:custGeom>
            <a:solidFill>
              <a:srgbClr val="DABEB0"/>
            </a:solidFill>
          </p:spPr>
          <p:txBody>
            <a:bodyPr/>
            <a:lstStyle/>
            <a:p>
              <a:endParaRPr lang="en-CA"/>
            </a:p>
          </p:txBody>
        </p:sp>
      </p:grpSp>
      <p:grpSp>
        <p:nvGrpSpPr>
          <p:cNvPr id="6" name="Group 6"/>
          <p:cNvGrpSpPr/>
          <p:nvPr/>
        </p:nvGrpSpPr>
        <p:grpSpPr>
          <a:xfrm>
            <a:off x="648144" y="3890769"/>
            <a:ext cx="4206662" cy="5672331"/>
            <a:chOff x="0" y="0"/>
            <a:chExt cx="22836126" cy="5645481"/>
          </a:xfrm>
        </p:grpSpPr>
        <p:sp>
          <p:nvSpPr>
            <p:cNvPr id="7" name="Freeform 7"/>
            <p:cNvSpPr/>
            <p:nvPr/>
          </p:nvSpPr>
          <p:spPr>
            <a:xfrm>
              <a:off x="0" y="0"/>
              <a:ext cx="22836125" cy="5645481"/>
            </a:xfrm>
            <a:custGeom>
              <a:avLst/>
              <a:gdLst/>
              <a:ahLst/>
              <a:cxnLst/>
              <a:rect l="l" t="t" r="r" b="b"/>
              <a:pathLst>
                <a:path w="22836125" h="5645481">
                  <a:moveTo>
                    <a:pt x="0" y="0"/>
                  </a:moveTo>
                  <a:lnTo>
                    <a:pt x="22836125" y="0"/>
                  </a:lnTo>
                  <a:lnTo>
                    <a:pt x="22836125" y="5645481"/>
                  </a:lnTo>
                  <a:lnTo>
                    <a:pt x="0" y="5645481"/>
                  </a:lnTo>
                  <a:close/>
                </a:path>
              </a:pathLst>
            </a:custGeom>
            <a:solidFill>
              <a:srgbClr val="FFFFFF"/>
            </a:solidFill>
          </p:spPr>
          <p:txBody>
            <a:bodyPr/>
            <a:lstStyle/>
            <a:p>
              <a:endParaRPr lang="en-CA" dirty="0"/>
            </a:p>
          </p:txBody>
        </p:sp>
      </p:grpSp>
      <p:sp>
        <p:nvSpPr>
          <p:cNvPr id="8" name="AutoShape 8"/>
          <p:cNvSpPr/>
          <p:nvPr/>
        </p:nvSpPr>
        <p:spPr>
          <a:xfrm rot="5400000">
            <a:off x="4232843" y="6156979"/>
            <a:ext cx="1745113" cy="0"/>
          </a:xfrm>
          <a:prstGeom prst="line">
            <a:avLst/>
          </a:prstGeom>
          <a:ln w="38100" cap="flat">
            <a:solidFill>
              <a:srgbClr val="000000"/>
            </a:solidFill>
            <a:prstDash val="solid"/>
            <a:headEnd type="none" w="sm" len="sm"/>
            <a:tailEnd type="none" w="sm" len="sm"/>
          </a:ln>
        </p:spPr>
        <p:txBody>
          <a:bodyPr/>
          <a:lstStyle/>
          <a:p>
            <a:endParaRPr lang="en-CA"/>
          </a:p>
        </p:txBody>
      </p:sp>
      <p:sp>
        <p:nvSpPr>
          <p:cNvPr id="9" name="TextBox 9"/>
          <p:cNvSpPr txBox="1"/>
          <p:nvPr/>
        </p:nvSpPr>
        <p:spPr>
          <a:xfrm>
            <a:off x="1016556" y="4132530"/>
            <a:ext cx="3810000" cy="5288820"/>
          </a:xfrm>
          <a:prstGeom prst="rect">
            <a:avLst/>
          </a:prstGeom>
        </p:spPr>
        <p:txBody>
          <a:bodyPr wrap="square" lIns="0" tIns="0" rIns="0" bIns="0" rtlCol="0" anchor="t">
            <a:spAutoFit/>
          </a:bodyPr>
          <a:lstStyle/>
          <a:p>
            <a:pPr>
              <a:lnSpc>
                <a:spcPts val="3768"/>
              </a:lnSpc>
            </a:pPr>
            <a:r>
              <a:rPr lang="en-US" sz="1838" spc="294" dirty="0">
                <a:solidFill>
                  <a:srgbClr val="000000"/>
                </a:solidFill>
                <a:latin typeface="Lato Bold"/>
              </a:rPr>
              <a:t>Then it comes to ages. The target also seems to be specific to ages. The data shows that from 2000 to 2023 ages 17 to 25 have been the most killed by Israeli killings. These are young people who are most likely to not go past their 20s due to constant targeting. </a:t>
            </a:r>
          </a:p>
        </p:txBody>
      </p:sp>
      <p:sp>
        <p:nvSpPr>
          <p:cNvPr id="11" name="TextBox 11"/>
          <p:cNvSpPr txBox="1"/>
          <p:nvPr/>
        </p:nvSpPr>
        <p:spPr>
          <a:xfrm>
            <a:off x="12123024" y="5284422"/>
            <a:ext cx="3093487" cy="358606"/>
          </a:xfrm>
          <a:prstGeom prst="rect">
            <a:avLst/>
          </a:prstGeom>
        </p:spPr>
        <p:txBody>
          <a:bodyPr lIns="0" tIns="0" rIns="0" bIns="0" rtlCol="0" anchor="t">
            <a:spAutoFit/>
          </a:bodyPr>
          <a:lstStyle/>
          <a:p>
            <a:pPr>
              <a:lnSpc>
                <a:spcPts val="3051"/>
              </a:lnSpc>
            </a:pPr>
            <a:r>
              <a:rPr lang="en-US" sz="1838" spc="294" dirty="0">
                <a:solidFill>
                  <a:srgbClr val="000000"/>
                </a:solidFill>
                <a:latin typeface="Lato Bold"/>
              </a:rPr>
              <a:t>:</a:t>
            </a:r>
          </a:p>
        </p:txBody>
      </p:sp>
      <p:sp>
        <p:nvSpPr>
          <p:cNvPr id="13" name="TextBox 13"/>
          <p:cNvSpPr txBox="1"/>
          <p:nvPr/>
        </p:nvSpPr>
        <p:spPr>
          <a:xfrm>
            <a:off x="1219199" y="1936363"/>
            <a:ext cx="14554193" cy="841705"/>
          </a:xfrm>
          <a:prstGeom prst="rect">
            <a:avLst/>
          </a:prstGeom>
        </p:spPr>
        <p:txBody>
          <a:bodyPr wrap="square" lIns="0" tIns="0" rIns="0" bIns="0" rtlCol="0" anchor="t">
            <a:spAutoFit/>
          </a:bodyPr>
          <a:lstStyle/>
          <a:p>
            <a:pPr>
              <a:lnSpc>
                <a:spcPts val="6967"/>
              </a:lnSpc>
            </a:pPr>
            <a:r>
              <a:rPr lang="en-US" sz="4976" spc="398" dirty="0">
                <a:solidFill>
                  <a:srgbClr val="000000"/>
                </a:solidFill>
                <a:latin typeface="Graduate Bold"/>
              </a:rPr>
              <a:t>Fatalities are happened over The Years by Ages</a:t>
            </a:r>
          </a:p>
        </p:txBody>
      </p:sp>
      <p:pic>
        <p:nvPicPr>
          <p:cNvPr id="22" name="Picture 21">
            <a:extLst>
              <a:ext uri="{FF2B5EF4-FFF2-40B4-BE49-F238E27FC236}">
                <a16:creationId xmlns:a16="http://schemas.microsoft.com/office/drawing/2014/main" id="{656F6758-F206-01AB-3A80-243CD0642023}"/>
              </a:ext>
            </a:extLst>
          </p:cNvPr>
          <p:cNvPicPr>
            <a:picLocks noChangeAspect="1"/>
          </p:cNvPicPr>
          <p:nvPr/>
        </p:nvPicPr>
        <p:blipFill>
          <a:blip r:embed="rId2"/>
          <a:stretch>
            <a:fillRect/>
          </a:stretch>
        </p:blipFill>
        <p:spPr>
          <a:xfrm>
            <a:off x="5486400" y="3890769"/>
            <a:ext cx="10455709" cy="57371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3" name="AutoShape 3"/>
          <p:cNvSpPr/>
          <p:nvPr/>
        </p:nvSpPr>
        <p:spPr>
          <a:xfrm flipV="1">
            <a:off x="7010400" y="2933700"/>
            <a:ext cx="9585146" cy="22299"/>
          </a:xfrm>
          <a:prstGeom prst="line">
            <a:avLst/>
          </a:prstGeom>
          <a:ln w="38100" cap="flat">
            <a:solidFill>
              <a:srgbClr val="FFFFFF"/>
            </a:solidFill>
            <a:prstDash val="solid"/>
            <a:headEnd type="none" w="sm" len="sm"/>
            <a:tailEnd type="none" w="sm" len="sm"/>
          </a:ln>
        </p:spPr>
        <p:txBody>
          <a:bodyPr/>
          <a:lstStyle/>
          <a:p>
            <a:endParaRPr lang="en-CA"/>
          </a:p>
        </p:txBody>
      </p:sp>
      <p:grpSp>
        <p:nvGrpSpPr>
          <p:cNvPr id="4" name="Group 4"/>
          <p:cNvGrpSpPr/>
          <p:nvPr/>
        </p:nvGrpSpPr>
        <p:grpSpPr>
          <a:xfrm>
            <a:off x="17538700" y="4369160"/>
            <a:ext cx="785283" cy="3922170"/>
            <a:chOff x="0" y="0"/>
            <a:chExt cx="265639" cy="1326759"/>
          </a:xfrm>
        </p:grpSpPr>
        <p:sp>
          <p:nvSpPr>
            <p:cNvPr id="5" name="Freeform 5"/>
            <p:cNvSpPr/>
            <p:nvPr/>
          </p:nvSpPr>
          <p:spPr>
            <a:xfrm>
              <a:off x="0" y="0"/>
              <a:ext cx="265639" cy="1326759"/>
            </a:xfrm>
            <a:custGeom>
              <a:avLst/>
              <a:gdLst/>
              <a:ahLst/>
              <a:cxnLst/>
              <a:rect l="l" t="t" r="r" b="b"/>
              <a:pathLst>
                <a:path w="265639" h="1326759">
                  <a:moveTo>
                    <a:pt x="0" y="0"/>
                  </a:moveTo>
                  <a:lnTo>
                    <a:pt x="265639" y="0"/>
                  </a:lnTo>
                  <a:lnTo>
                    <a:pt x="265639" y="1326759"/>
                  </a:lnTo>
                  <a:lnTo>
                    <a:pt x="0" y="1326759"/>
                  </a:lnTo>
                  <a:close/>
                </a:path>
              </a:pathLst>
            </a:custGeom>
            <a:solidFill>
              <a:srgbClr val="DABEB0"/>
            </a:solidFill>
          </p:spPr>
          <p:txBody>
            <a:bodyPr/>
            <a:lstStyle/>
            <a:p>
              <a:endParaRPr lang="en-CA"/>
            </a:p>
          </p:txBody>
        </p:sp>
      </p:grpSp>
      <p:sp>
        <p:nvSpPr>
          <p:cNvPr id="7" name="TextBox 7"/>
          <p:cNvSpPr txBox="1"/>
          <p:nvPr/>
        </p:nvSpPr>
        <p:spPr>
          <a:xfrm>
            <a:off x="2057400" y="890580"/>
            <a:ext cx="13563600" cy="1739387"/>
          </a:xfrm>
          <a:prstGeom prst="rect">
            <a:avLst/>
          </a:prstGeom>
        </p:spPr>
        <p:txBody>
          <a:bodyPr wrap="square" lIns="0" tIns="0" rIns="0" bIns="0" rtlCol="0" anchor="t">
            <a:spAutoFit/>
          </a:bodyPr>
          <a:lstStyle/>
          <a:p>
            <a:pPr>
              <a:lnSpc>
                <a:spcPts val="6967"/>
              </a:lnSpc>
            </a:pPr>
            <a:r>
              <a:rPr lang="en-US" sz="4976" spc="398" dirty="0">
                <a:solidFill>
                  <a:srgbClr val="FFFFFF"/>
                </a:solidFill>
                <a:latin typeface="Graduate Bold"/>
              </a:rPr>
              <a:t>Fatalities Happen Over The Years by Means of Killing </a:t>
            </a:r>
          </a:p>
        </p:txBody>
      </p:sp>
      <p:sp>
        <p:nvSpPr>
          <p:cNvPr id="9" name="AutoShape 9"/>
          <p:cNvSpPr/>
          <p:nvPr/>
        </p:nvSpPr>
        <p:spPr>
          <a:xfrm flipV="1">
            <a:off x="7086600" y="9258300"/>
            <a:ext cx="9585146" cy="1"/>
          </a:xfrm>
          <a:prstGeom prst="line">
            <a:avLst/>
          </a:prstGeom>
          <a:ln w="38100" cap="flat">
            <a:solidFill>
              <a:srgbClr val="FFFFFF"/>
            </a:solidFill>
            <a:prstDash val="solid"/>
            <a:headEnd type="none" w="sm" len="sm"/>
            <a:tailEnd type="none" w="sm" len="sm"/>
          </a:ln>
        </p:spPr>
        <p:txBody>
          <a:bodyPr/>
          <a:lstStyle/>
          <a:p>
            <a:endParaRPr lang="en-CA"/>
          </a:p>
        </p:txBody>
      </p:sp>
      <p:sp>
        <p:nvSpPr>
          <p:cNvPr id="8" name="TextBox 9">
            <a:extLst>
              <a:ext uri="{FF2B5EF4-FFF2-40B4-BE49-F238E27FC236}">
                <a16:creationId xmlns:a16="http://schemas.microsoft.com/office/drawing/2014/main" id="{E09FC1EF-10B1-681F-1980-5D496EBEA9BE}"/>
              </a:ext>
            </a:extLst>
          </p:cNvPr>
          <p:cNvSpPr txBox="1"/>
          <p:nvPr/>
        </p:nvSpPr>
        <p:spPr>
          <a:xfrm>
            <a:off x="1580711" y="3695700"/>
            <a:ext cx="3276600" cy="3634521"/>
          </a:xfrm>
          <a:prstGeom prst="rect">
            <a:avLst/>
          </a:prstGeom>
        </p:spPr>
        <p:txBody>
          <a:bodyPr wrap="square" lIns="0" tIns="0" rIns="0" bIns="0" rtlCol="0" anchor="t">
            <a:spAutoFit/>
          </a:bodyPr>
          <a:lstStyle/>
          <a:p>
            <a:pPr>
              <a:lnSpc>
                <a:spcPts val="2573"/>
              </a:lnSpc>
            </a:pPr>
            <a:r>
              <a:rPr lang="en-US" sz="1838" spc="294" dirty="0">
                <a:solidFill>
                  <a:schemeClr val="bg1"/>
                </a:solidFill>
                <a:latin typeface="Lato Bold"/>
              </a:rPr>
              <a:t>In terms of the means of killing there are a number of ways Israeli forces use to kill Palestinian. Out of all of them missiles come on top with live ammunition and shelling bombs taking the second and third position. </a:t>
            </a:r>
            <a:r>
              <a:rPr lang="en-US" sz="1838" spc="294" dirty="0">
                <a:solidFill>
                  <a:srgbClr val="000000"/>
                </a:solidFill>
                <a:latin typeface="Lato Bold"/>
              </a:rPr>
              <a:t>  </a:t>
            </a:r>
          </a:p>
        </p:txBody>
      </p:sp>
      <p:pic>
        <p:nvPicPr>
          <p:cNvPr id="12" name="Picture 11">
            <a:extLst>
              <a:ext uri="{FF2B5EF4-FFF2-40B4-BE49-F238E27FC236}">
                <a16:creationId xmlns:a16="http://schemas.microsoft.com/office/drawing/2014/main" id="{B510A504-41A2-BA0A-35EE-20EE5E1D1969}"/>
              </a:ext>
            </a:extLst>
          </p:cNvPr>
          <p:cNvPicPr>
            <a:picLocks noChangeAspect="1"/>
          </p:cNvPicPr>
          <p:nvPr/>
        </p:nvPicPr>
        <p:blipFill>
          <a:blip r:embed="rId2"/>
          <a:stretch>
            <a:fillRect/>
          </a:stretch>
        </p:blipFill>
        <p:spPr>
          <a:xfrm>
            <a:off x="5877045" y="3149958"/>
            <a:ext cx="10626681" cy="5868662"/>
          </a:xfrm>
          <a:prstGeom prst="rect">
            <a:avLst/>
          </a:prstGeom>
        </p:spPr>
      </p:pic>
    </p:spTree>
    <p:extLst>
      <p:ext uri="{BB962C8B-B14F-4D97-AF65-F5344CB8AC3E}">
        <p14:creationId xmlns:p14="http://schemas.microsoft.com/office/powerpoint/2010/main" val="374140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EEEC"/>
        </a:solidFill>
        <a:effectLst/>
      </p:bgPr>
    </p:bg>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69C9C91D-415D-0CBD-4E29-7866DA93D9C1}"/>
              </a:ext>
            </a:extLst>
          </p:cNvPr>
          <p:cNvSpPr/>
          <p:nvPr/>
        </p:nvSpPr>
        <p:spPr>
          <a:xfrm>
            <a:off x="4876799" y="3921218"/>
            <a:ext cx="9402983" cy="4894133"/>
          </a:xfrm>
          <a:custGeom>
            <a:avLst/>
            <a:gdLst/>
            <a:ahLst/>
            <a:cxnLst/>
            <a:rect l="l" t="t" r="r" b="b"/>
            <a:pathLst>
              <a:path w="5449288" h="3922170">
                <a:moveTo>
                  <a:pt x="0" y="0"/>
                </a:moveTo>
                <a:lnTo>
                  <a:pt x="5449288" y="0"/>
                </a:lnTo>
                <a:lnTo>
                  <a:pt x="5449288" y="3922171"/>
                </a:lnTo>
                <a:lnTo>
                  <a:pt x="0" y="3922171"/>
                </a:lnTo>
                <a:lnTo>
                  <a:pt x="0" y="0"/>
                </a:lnTo>
                <a:close/>
              </a:path>
            </a:pathLst>
          </a:custGeom>
          <a:blipFill>
            <a:blip r:embed="rId2"/>
            <a:stretch>
              <a:fillRect l="-3914" r="-3914"/>
            </a:stretch>
          </a:blipFill>
        </p:spPr>
        <p:txBody>
          <a:bodyPr/>
          <a:lstStyle/>
          <a:p>
            <a:endParaRPr lang="en-CA"/>
          </a:p>
        </p:txBody>
      </p:sp>
      <p:grpSp>
        <p:nvGrpSpPr>
          <p:cNvPr id="2" name="Group 2"/>
          <p:cNvGrpSpPr/>
          <p:nvPr/>
        </p:nvGrpSpPr>
        <p:grpSpPr>
          <a:xfrm>
            <a:off x="17538700" y="4369160"/>
            <a:ext cx="785283" cy="3922170"/>
            <a:chOff x="0" y="0"/>
            <a:chExt cx="265639" cy="1326759"/>
          </a:xfrm>
        </p:grpSpPr>
        <p:sp>
          <p:nvSpPr>
            <p:cNvPr id="3" name="Freeform 3"/>
            <p:cNvSpPr/>
            <p:nvPr/>
          </p:nvSpPr>
          <p:spPr>
            <a:xfrm>
              <a:off x="0" y="0"/>
              <a:ext cx="265639" cy="1326759"/>
            </a:xfrm>
            <a:custGeom>
              <a:avLst/>
              <a:gdLst/>
              <a:ahLst/>
              <a:cxnLst/>
              <a:rect l="l" t="t" r="r" b="b"/>
              <a:pathLst>
                <a:path w="265639" h="1326759">
                  <a:moveTo>
                    <a:pt x="0" y="0"/>
                  </a:moveTo>
                  <a:lnTo>
                    <a:pt x="265639" y="0"/>
                  </a:lnTo>
                  <a:lnTo>
                    <a:pt x="265639" y="1326759"/>
                  </a:lnTo>
                  <a:lnTo>
                    <a:pt x="0" y="1326759"/>
                  </a:lnTo>
                  <a:close/>
                </a:path>
              </a:pathLst>
            </a:custGeom>
            <a:solidFill>
              <a:srgbClr val="231F20"/>
            </a:solidFill>
          </p:spPr>
          <p:txBody>
            <a:bodyPr/>
            <a:lstStyle/>
            <a:p>
              <a:endParaRPr lang="en-CA"/>
            </a:p>
          </p:txBody>
        </p:sp>
      </p:grpSp>
      <p:sp>
        <p:nvSpPr>
          <p:cNvPr id="6" name="AutoShape 6"/>
          <p:cNvSpPr/>
          <p:nvPr/>
        </p:nvSpPr>
        <p:spPr>
          <a:xfrm rot="5400000">
            <a:off x="-265635" y="6311195"/>
            <a:ext cx="3922170" cy="0"/>
          </a:xfrm>
          <a:prstGeom prst="line">
            <a:avLst/>
          </a:prstGeom>
          <a:ln w="38100" cap="flat">
            <a:solidFill>
              <a:srgbClr val="231F20"/>
            </a:solidFill>
            <a:prstDash val="solid"/>
            <a:headEnd type="none" w="sm" len="sm"/>
            <a:tailEnd type="none" w="sm" len="sm"/>
          </a:ln>
        </p:spPr>
        <p:txBody>
          <a:bodyPr/>
          <a:lstStyle/>
          <a:p>
            <a:endParaRPr lang="en-CA"/>
          </a:p>
        </p:txBody>
      </p:sp>
      <p:sp>
        <p:nvSpPr>
          <p:cNvPr id="9" name="TextBox 9"/>
          <p:cNvSpPr txBox="1"/>
          <p:nvPr/>
        </p:nvSpPr>
        <p:spPr>
          <a:xfrm>
            <a:off x="1676400" y="1610169"/>
            <a:ext cx="13563600" cy="841705"/>
          </a:xfrm>
          <a:prstGeom prst="rect">
            <a:avLst/>
          </a:prstGeom>
        </p:spPr>
        <p:txBody>
          <a:bodyPr wrap="square" lIns="0" tIns="0" rIns="0" bIns="0" rtlCol="0" anchor="t">
            <a:spAutoFit/>
          </a:bodyPr>
          <a:lstStyle/>
          <a:p>
            <a:pPr>
              <a:lnSpc>
                <a:spcPts val="6967"/>
              </a:lnSpc>
            </a:pPr>
            <a:r>
              <a:rPr lang="en-US" sz="4976" spc="398" dirty="0">
                <a:solidFill>
                  <a:srgbClr val="000000"/>
                </a:solidFill>
                <a:latin typeface="Graduate Bold"/>
              </a:rPr>
              <a:t>Killing is Done Majorly by ?</a:t>
            </a:r>
          </a:p>
        </p:txBody>
      </p:sp>
      <p:sp>
        <p:nvSpPr>
          <p:cNvPr id="11" name="AutoShape 11"/>
          <p:cNvSpPr/>
          <p:nvPr/>
        </p:nvSpPr>
        <p:spPr>
          <a:xfrm>
            <a:off x="1676400" y="1401197"/>
            <a:ext cx="13030200" cy="70452"/>
          </a:xfrm>
          <a:prstGeom prst="line">
            <a:avLst/>
          </a:prstGeom>
          <a:ln w="38100" cap="flat">
            <a:solidFill>
              <a:srgbClr val="231F20"/>
            </a:solidFill>
            <a:prstDash val="solid"/>
            <a:headEnd type="none" w="sm" len="sm"/>
            <a:tailEnd type="none" w="sm" len="sm"/>
          </a:ln>
        </p:spPr>
        <p:txBody>
          <a:bodyPr/>
          <a:lstStyle/>
          <a:p>
            <a:endParaRPr lang="en-CA"/>
          </a:p>
        </p:txBody>
      </p:sp>
      <p:sp>
        <p:nvSpPr>
          <p:cNvPr id="12" name="AutoShape 12"/>
          <p:cNvSpPr/>
          <p:nvPr/>
        </p:nvSpPr>
        <p:spPr>
          <a:xfrm flipV="1">
            <a:off x="1676400" y="2933700"/>
            <a:ext cx="13258800" cy="76200"/>
          </a:xfrm>
          <a:prstGeom prst="line">
            <a:avLst/>
          </a:prstGeom>
          <a:ln w="38100" cap="flat">
            <a:solidFill>
              <a:srgbClr val="231F20"/>
            </a:solidFill>
            <a:prstDash val="solid"/>
            <a:headEnd type="none" w="sm" len="sm"/>
            <a:tailEnd type="none" w="sm" len="sm"/>
          </a:ln>
        </p:spPr>
        <p:txBody>
          <a:bodyPr/>
          <a:lstStyle/>
          <a:p>
            <a:endParaRPr lang="en-CA"/>
          </a:p>
        </p:txBody>
      </p:sp>
      <p:sp>
        <p:nvSpPr>
          <p:cNvPr id="16" name="TextBox 9">
            <a:extLst>
              <a:ext uri="{FF2B5EF4-FFF2-40B4-BE49-F238E27FC236}">
                <a16:creationId xmlns:a16="http://schemas.microsoft.com/office/drawing/2014/main" id="{F5F1B36F-5AD0-AE0F-70EC-C5B6E1A25FB1}"/>
              </a:ext>
            </a:extLst>
          </p:cNvPr>
          <p:cNvSpPr txBox="1"/>
          <p:nvPr/>
        </p:nvSpPr>
        <p:spPr>
          <a:xfrm>
            <a:off x="2008525" y="4994071"/>
            <a:ext cx="2069555" cy="2634247"/>
          </a:xfrm>
          <a:prstGeom prst="rect">
            <a:avLst/>
          </a:prstGeom>
        </p:spPr>
        <p:txBody>
          <a:bodyPr wrap="square" lIns="0" tIns="0" rIns="0" bIns="0" rtlCol="0" anchor="t">
            <a:spAutoFit/>
          </a:bodyPr>
          <a:lstStyle/>
          <a:p>
            <a:pPr>
              <a:lnSpc>
                <a:spcPts val="2573"/>
              </a:lnSpc>
            </a:pPr>
            <a:r>
              <a:rPr lang="en-US" sz="1838" spc="294" dirty="0">
                <a:solidFill>
                  <a:srgbClr val="000000"/>
                </a:solidFill>
                <a:latin typeface="Lato Bold"/>
              </a:rPr>
              <a:t>Israeli's forces are mostly  behind all these fatalities. The number is almost 10,000 up till 2023.  </a:t>
            </a:r>
          </a:p>
        </p:txBody>
      </p:sp>
      <p:pic>
        <p:nvPicPr>
          <p:cNvPr id="13" name="Picture 12">
            <a:extLst>
              <a:ext uri="{FF2B5EF4-FFF2-40B4-BE49-F238E27FC236}">
                <a16:creationId xmlns:a16="http://schemas.microsoft.com/office/drawing/2014/main" id="{ADC38CCC-DF62-8376-6050-A77FF18EBDD6}"/>
              </a:ext>
            </a:extLst>
          </p:cNvPr>
          <p:cNvPicPr>
            <a:picLocks noChangeAspect="1"/>
          </p:cNvPicPr>
          <p:nvPr/>
        </p:nvPicPr>
        <p:blipFill>
          <a:blip r:embed="rId3"/>
          <a:stretch>
            <a:fillRect/>
          </a:stretch>
        </p:blipFill>
        <p:spPr>
          <a:xfrm>
            <a:off x="4815597" y="3491726"/>
            <a:ext cx="10950809" cy="5928656"/>
          </a:xfrm>
          <a:prstGeom prst="rect">
            <a:avLst/>
          </a:prstGeom>
        </p:spPr>
      </p:pic>
    </p:spTree>
    <p:extLst>
      <p:ext uri="{BB962C8B-B14F-4D97-AF65-F5344CB8AC3E}">
        <p14:creationId xmlns:p14="http://schemas.microsoft.com/office/powerpoint/2010/main" val="1050784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EEEC"/>
        </a:solidFill>
        <a:effectLst/>
      </p:bgPr>
    </p:bg>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69C9C91D-415D-0CBD-4E29-7866DA93D9C1}"/>
              </a:ext>
            </a:extLst>
          </p:cNvPr>
          <p:cNvSpPr/>
          <p:nvPr/>
        </p:nvSpPr>
        <p:spPr>
          <a:xfrm>
            <a:off x="4876799" y="3921218"/>
            <a:ext cx="9402983" cy="4894133"/>
          </a:xfrm>
          <a:custGeom>
            <a:avLst/>
            <a:gdLst/>
            <a:ahLst/>
            <a:cxnLst/>
            <a:rect l="l" t="t" r="r" b="b"/>
            <a:pathLst>
              <a:path w="5449288" h="3922170">
                <a:moveTo>
                  <a:pt x="0" y="0"/>
                </a:moveTo>
                <a:lnTo>
                  <a:pt x="5449288" y="0"/>
                </a:lnTo>
                <a:lnTo>
                  <a:pt x="5449288" y="3922171"/>
                </a:lnTo>
                <a:lnTo>
                  <a:pt x="0" y="3922171"/>
                </a:lnTo>
                <a:lnTo>
                  <a:pt x="0" y="0"/>
                </a:lnTo>
                <a:close/>
              </a:path>
            </a:pathLst>
          </a:custGeom>
          <a:blipFill>
            <a:blip r:embed="rId2"/>
            <a:stretch>
              <a:fillRect l="-3914" r="-3914"/>
            </a:stretch>
          </a:blipFill>
        </p:spPr>
        <p:txBody>
          <a:bodyPr/>
          <a:lstStyle/>
          <a:p>
            <a:endParaRPr lang="en-CA"/>
          </a:p>
        </p:txBody>
      </p:sp>
      <p:grpSp>
        <p:nvGrpSpPr>
          <p:cNvPr id="2" name="Group 2"/>
          <p:cNvGrpSpPr/>
          <p:nvPr/>
        </p:nvGrpSpPr>
        <p:grpSpPr>
          <a:xfrm>
            <a:off x="17538700" y="4369160"/>
            <a:ext cx="785283" cy="3922170"/>
            <a:chOff x="0" y="0"/>
            <a:chExt cx="265639" cy="1326759"/>
          </a:xfrm>
        </p:grpSpPr>
        <p:sp>
          <p:nvSpPr>
            <p:cNvPr id="3" name="Freeform 3"/>
            <p:cNvSpPr/>
            <p:nvPr/>
          </p:nvSpPr>
          <p:spPr>
            <a:xfrm>
              <a:off x="0" y="0"/>
              <a:ext cx="265639" cy="1326759"/>
            </a:xfrm>
            <a:custGeom>
              <a:avLst/>
              <a:gdLst/>
              <a:ahLst/>
              <a:cxnLst/>
              <a:rect l="l" t="t" r="r" b="b"/>
              <a:pathLst>
                <a:path w="265639" h="1326759">
                  <a:moveTo>
                    <a:pt x="0" y="0"/>
                  </a:moveTo>
                  <a:lnTo>
                    <a:pt x="265639" y="0"/>
                  </a:lnTo>
                  <a:lnTo>
                    <a:pt x="265639" y="1326759"/>
                  </a:lnTo>
                  <a:lnTo>
                    <a:pt x="0" y="1326759"/>
                  </a:lnTo>
                  <a:close/>
                </a:path>
              </a:pathLst>
            </a:custGeom>
            <a:solidFill>
              <a:srgbClr val="231F20"/>
            </a:solidFill>
          </p:spPr>
          <p:txBody>
            <a:bodyPr/>
            <a:lstStyle/>
            <a:p>
              <a:endParaRPr lang="en-CA"/>
            </a:p>
          </p:txBody>
        </p:sp>
      </p:grpSp>
      <p:sp>
        <p:nvSpPr>
          <p:cNvPr id="6" name="AutoShape 6"/>
          <p:cNvSpPr/>
          <p:nvPr/>
        </p:nvSpPr>
        <p:spPr>
          <a:xfrm rot="5400000">
            <a:off x="-265635" y="6311195"/>
            <a:ext cx="3922170" cy="0"/>
          </a:xfrm>
          <a:prstGeom prst="line">
            <a:avLst/>
          </a:prstGeom>
          <a:ln w="38100" cap="flat">
            <a:solidFill>
              <a:srgbClr val="231F20"/>
            </a:solidFill>
            <a:prstDash val="solid"/>
            <a:headEnd type="none" w="sm" len="sm"/>
            <a:tailEnd type="none" w="sm" len="sm"/>
          </a:ln>
        </p:spPr>
        <p:txBody>
          <a:bodyPr/>
          <a:lstStyle/>
          <a:p>
            <a:endParaRPr lang="en-CA"/>
          </a:p>
        </p:txBody>
      </p:sp>
      <p:sp>
        <p:nvSpPr>
          <p:cNvPr id="9" name="TextBox 9"/>
          <p:cNvSpPr txBox="1"/>
          <p:nvPr/>
        </p:nvSpPr>
        <p:spPr>
          <a:xfrm>
            <a:off x="1676400" y="1610169"/>
            <a:ext cx="13563600" cy="841705"/>
          </a:xfrm>
          <a:prstGeom prst="rect">
            <a:avLst/>
          </a:prstGeom>
        </p:spPr>
        <p:txBody>
          <a:bodyPr wrap="square" lIns="0" tIns="0" rIns="0" bIns="0" rtlCol="0" anchor="t">
            <a:spAutoFit/>
          </a:bodyPr>
          <a:lstStyle/>
          <a:p>
            <a:pPr>
              <a:lnSpc>
                <a:spcPts val="6967"/>
              </a:lnSpc>
            </a:pPr>
            <a:r>
              <a:rPr lang="en-US" sz="4976" spc="398" dirty="0">
                <a:solidFill>
                  <a:srgbClr val="000000"/>
                </a:solidFill>
                <a:latin typeface="Graduate Bold"/>
              </a:rPr>
              <a:t>Fatalities over the Years by Type of Injuries.</a:t>
            </a:r>
          </a:p>
        </p:txBody>
      </p:sp>
      <p:sp>
        <p:nvSpPr>
          <p:cNvPr id="11" name="AutoShape 11"/>
          <p:cNvSpPr/>
          <p:nvPr/>
        </p:nvSpPr>
        <p:spPr>
          <a:xfrm>
            <a:off x="1676400" y="1401197"/>
            <a:ext cx="13030200" cy="70452"/>
          </a:xfrm>
          <a:prstGeom prst="line">
            <a:avLst/>
          </a:prstGeom>
          <a:ln w="38100" cap="flat">
            <a:solidFill>
              <a:srgbClr val="231F20"/>
            </a:solidFill>
            <a:prstDash val="solid"/>
            <a:headEnd type="none" w="sm" len="sm"/>
            <a:tailEnd type="none" w="sm" len="sm"/>
          </a:ln>
        </p:spPr>
        <p:txBody>
          <a:bodyPr/>
          <a:lstStyle/>
          <a:p>
            <a:endParaRPr lang="en-CA"/>
          </a:p>
        </p:txBody>
      </p:sp>
      <p:sp>
        <p:nvSpPr>
          <p:cNvPr id="12" name="AutoShape 12"/>
          <p:cNvSpPr/>
          <p:nvPr/>
        </p:nvSpPr>
        <p:spPr>
          <a:xfrm flipV="1">
            <a:off x="1676400" y="2933700"/>
            <a:ext cx="13258800" cy="76200"/>
          </a:xfrm>
          <a:prstGeom prst="line">
            <a:avLst/>
          </a:prstGeom>
          <a:ln w="38100" cap="flat">
            <a:solidFill>
              <a:srgbClr val="231F20"/>
            </a:solidFill>
            <a:prstDash val="solid"/>
            <a:headEnd type="none" w="sm" len="sm"/>
            <a:tailEnd type="none" w="sm" len="sm"/>
          </a:ln>
        </p:spPr>
        <p:txBody>
          <a:bodyPr/>
          <a:lstStyle/>
          <a:p>
            <a:endParaRPr lang="en-CA"/>
          </a:p>
        </p:txBody>
      </p:sp>
      <p:pic>
        <p:nvPicPr>
          <p:cNvPr id="5" name="Picture 4">
            <a:extLst>
              <a:ext uri="{FF2B5EF4-FFF2-40B4-BE49-F238E27FC236}">
                <a16:creationId xmlns:a16="http://schemas.microsoft.com/office/drawing/2014/main" id="{B950BD30-D0EA-D70B-E9B4-727ECB65A86E}"/>
              </a:ext>
            </a:extLst>
          </p:cNvPr>
          <p:cNvPicPr>
            <a:picLocks noChangeAspect="1"/>
          </p:cNvPicPr>
          <p:nvPr/>
        </p:nvPicPr>
        <p:blipFill>
          <a:blip r:embed="rId3"/>
          <a:stretch>
            <a:fillRect/>
          </a:stretch>
        </p:blipFill>
        <p:spPr>
          <a:xfrm>
            <a:off x="5269312" y="4041793"/>
            <a:ext cx="8552204" cy="4679708"/>
          </a:xfrm>
          <a:prstGeom prst="rect">
            <a:avLst/>
          </a:prstGeom>
        </p:spPr>
      </p:pic>
      <p:sp>
        <p:nvSpPr>
          <p:cNvPr id="16" name="TextBox 9">
            <a:extLst>
              <a:ext uri="{FF2B5EF4-FFF2-40B4-BE49-F238E27FC236}">
                <a16:creationId xmlns:a16="http://schemas.microsoft.com/office/drawing/2014/main" id="{F5F1B36F-5AD0-AE0F-70EC-C5B6E1A25FB1}"/>
              </a:ext>
            </a:extLst>
          </p:cNvPr>
          <p:cNvSpPr txBox="1"/>
          <p:nvPr/>
        </p:nvSpPr>
        <p:spPr>
          <a:xfrm>
            <a:off x="1816645" y="4304334"/>
            <a:ext cx="2830911" cy="3967946"/>
          </a:xfrm>
          <a:prstGeom prst="rect">
            <a:avLst/>
          </a:prstGeom>
        </p:spPr>
        <p:txBody>
          <a:bodyPr wrap="square" lIns="0" tIns="0" rIns="0" bIns="0" rtlCol="0" anchor="t">
            <a:spAutoFit/>
          </a:bodyPr>
          <a:lstStyle/>
          <a:p>
            <a:pPr>
              <a:lnSpc>
                <a:spcPts val="2573"/>
              </a:lnSpc>
            </a:pPr>
            <a:r>
              <a:rPr lang="en-US" sz="1838" spc="294" dirty="0">
                <a:solidFill>
                  <a:srgbClr val="000000"/>
                </a:solidFill>
                <a:latin typeface="Lato Bold"/>
              </a:rPr>
              <a:t>While sudden deaths are common sometimes injuries can also lead to death. Over the years gunfire injuries have been the type of injury that has resulted in the eventual killings of the Palestinians.  </a:t>
            </a:r>
          </a:p>
        </p:txBody>
      </p:sp>
    </p:spTree>
    <p:extLst>
      <p:ext uri="{BB962C8B-B14F-4D97-AF65-F5344CB8AC3E}">
        <p14:creationId xmlns:p14="http://schemas.microsoft.com/office/powerpoint/2010/main" val="27635159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2240</TotalTime>
  <Words>915</Words>
  <Application>Microsoft Office PowerPoint</Application>
  <PresentationFormat>Custom</PresentationFormat>
  <Paragraphs>60</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Lato Bold</vt:lpstr>
      <vt:lpstr>Söhne</vt:lpstr>
      <vt:lpstr>Lato</vt:lpstr>
      <vt:lpstr>Calibri</vt:lpstr>
      <vt:lpstr>Arial</vt:lpstr>
      <vt:lpstr>Libre Baskerville Italics</vt:lpstr>
      <vt:lpstr>Graduate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Blogging, &amp; Outdoor Adventure Presentation</dc:title>
  <dc:creator>sahar sharma</dc:creator>
  <cp:lastModifiedBy>Namood E Sehar</cp:lastModifiedBy>
  <cp:revision>6</cp:revision>
  <dcterms:created xsi:type="dcterms:W3CDTF">2006-08-16T00:00:00Z</dcterms:created>
  <dcterms:modified xsi:type="dcterms:W3CDTF">2023-12-14T16:51:09Z</dcterms:modified>
  <dc:identifier>DAF2yhbkVAI</dc:identifier>
</cp:coreProperties>
</file>